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Default Extension="sldx" ContentType="application/vnd.openxmlformats-officedocument.presentationml.slide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7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8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9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3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4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5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notesSlides/notesSlide1.xml" ContentType="application/vnd.openxmlformats-officedocument.presentationml.notesSlide+xml"/>
  <Override PartName="/ppt/charts/chart16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</p:sldMasterIdLst>
  <p:notesMasterIdLst>
    <p:notesMasterId r:id="rId92"/>
  </p:notesMasterIdLst>
  <p:sldIdLst>
    <p:sldId id="256" r:id="rId2"/>
    <p:sldId id="285" r:id="rId3"/>
    <p:sldId id="257" r:id="rId4"/>
    <p:sldId id="479" r:id="rId5"/>
    <p:sldId id="288" r:id="rId6"/>
    <p:sldId id="306" r:id="rId7"/>
    <p:sldId id="307" r:id="rId8"/>
    <p:sldId id="308" r:id="rId9"/>
    <p:sldId id="446" r:id="rId10"/>
    <p:sldId id="447" r:id="rId11"/>
    <p:sldId id="448" r:id="rId12"/>
    <p:sldId id="449" r:id="rId13"/>
    <p:sldId id="456" r:id="rId14"/>
    <p:sldId id="304" r:id="rId15"/>
    <p:sldId id="444" r:id="rId16"/>
    <p:sldId id="445" r:id="rId17"/>
    <p:sldId id="302" r:id="rId18"/>
    <p:sldId id="293" r:id="rId19"/>
    <p:sldId id="260" r:id="rId20"/>
    <p:sldId id="297" r:id="rId21"/>
    <p:sldId id="480" r:id="rId22"/>
    <p:sldId id="450" r:id="rId23"/>
    <p:sldId id="460" r:id="rId24"/>
    <p:sldId id="465" r:id="rId25"/>
    <p:sldId id="451" r:id="rId26"/>
    <p:sldId id="452" r:id="rId27"/>
    <p:sldId id="457" r:id="rId28"/>
    <p:sldId id="458" r:id="rId29"/>
    <p:sldId id="459" r:id="rId30"/>
    <p:sldId id="453" r:id="rId31"/>
    <p:sldId id="454" r:id="rId32"/>
    <p:sldId id="455" r:id="rId33"/>
    <p:sldId id="470" r:id="rId34"/>
    <p:sldId id="271" r:id="rId35"/>
    <p:sldId id="314" r:id="rId36"/>
    <p:sldId id="344" r:id="rId37"/>
    <p:sldId id="345" r:id="rId38"/>
    <p:sldId id="346" r:id="rId39"/>
    <p:sldId id="349" r:id="rId40"/>
    <p:sldId id="350" r:id="rId41"/>
    <p:sldId id="473" r:id="rId42"/>
    <p:sldId id="406" r:id="rId43"/>
    <p:sldId id="481" r:id="rId44"/>
    <p:sldId id="373" r:id="rId45"/>
    <p:sldId id="482" r:id="rId46"/>
    <p:sldId id="380" r:id="rId47"/>
    <p:sldId id="476" r:id="rId48"/>
    <p:sldId id="475" r:id="rId49"/>
    <p:sldId id="477" r:id="rId50"/>
    <p:sldId id="410" r:id="rId51"/>
    <p:sldId id="467" r:id="rId52"/>
    <p:sldId id="383" r:id="rId53"/>
    <p:sldId id="385" r:id="rId54"/>
    <p:sldId id="384" r:id="rId55"/>
    <p:sldId id="391" r:id="rId56"/>
    <p:sldId id="436" r:id="rId57"/>
    <p:sldId id="434" r:id="rId58"/>
    <p:sldId id="396" r:id="rId59"/>
    <p:sldId id="397" r:id="rId60"/>
    <p:sldId id="398" r:id="rId61"/>
    <p:sldId id="432" r:id="rId62"/>
    <p:sldId id="433" r:id="rId63"/>
    <p:sldId id="393" r:id="rId64"/>
    <p:sldId id="386" r:id="rId65"/>
    <p:sldId id="468" r:id="rId66"/>
    <p:sldId id="438" r:id="rId67"/>
    <p:sldId id="439" r:id="rId68"/>
    <p:sldId id="440" r:id="rId69"/>
    <p:sldId id="485" r:id="rId70"/>
    <p:sldId id="414" r:id="rId71"/>
    <p:sldId id="415" r:id="rId72"/>
    <p:sldId id="416" r:id="rId73"/>
    <p:sldId id="417" r:id="rId74"/>
    <p:sldId id="418" r:id="rId75"/>
    <p:sldId id="419" r:id="rId76"/>
    <p:sldId id="420" r:id="rId77"/>
    <p:sldId id="421" r:id="rId78"/>
    <p:sldId id="422" r:id="rId79"/>
    <p:sldId id="423" r:id="rId80"/>
    <p:sldId id="424" r:id="rId81"/>
    <p:sldId id="425" r:id="rId82"/>
    <p:sldId id="426" r:id="rId83"/>
    <p:sldId id="427" r:id="rId84"/>
    <p:sldId id="428" r:id="rId85"/>
    <p:sldId id="429" r:id="rId86"/>
    <p:sldId id="430" r:id="rId87"/>
    <p:sldId id="469" r:id="rId88"/>
    <p:sldId id="478" r:id="rId89"/>
    <p:sldId id="484" r:id="rId90"/>
    <p:sldId id="411" r:id="rId9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51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H:\Chikungunya%20Data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H:\Chikungunya%20Data.xlsx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file:///H:\Chikungunya%20Data.xlsx" TargetMode="Externa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file:///H:\Chikungunya%20Data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file:///H:\Chikungunya%20Data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file:///H:\Chikungunya%20Data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oleObject" Target="file:///H:\Chikungunya%20Data.xlsx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oleObject" Target="file:///H:\Chikungunya%20Data.xlsx" TargetMode="External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H:\Chikungunya%20Data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H:\Chikungunya%20Data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H:\Chikungunya%20Data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H:\Chikungunya%20Data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H:\Chikungunya%20Data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H:\Chikungunya%20Data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H:\Chikungunya%20Data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H:\Chikungunya%20Data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2800" b="1" dirty="0">
                <a:solidFill>
                  <a:schemeClr val="tx1"/>
                </a:solidFill>
              </a:rPr>
              <a:t>Age Distribution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Sheet3!$A$2:$A$9</c:f>
              <c:strCache>
                <c:ptCount val="8"/>
                <c:pt idx="0">
                  <c:v>10 to 19</c:v>
                </c:pt>
                <c:pt idx="1">
                  <c:v>20 to 29</c:v>
                </c:pt>
                <c:pt idx="2">
                  <c:v>30 to 39</c:v>
                </c:pt>
                <c:pt idx="3">
                  <c:v>40 to 49</c:v>
                </c:pt>
                <c:pt idx="4">
                  <c:v>50 to 59</c:v>
                </c:pt>
                <c:pt idx="5">
                  <c:v>60 to 69</c:v>
                </c:pt>
                <c:pt idx="6">
                  <c:v>70 to 79</c:v>
                </c:pt>
                <c:pt idx="7">
                  <c:v>80 to 89</c:v>
                </c:pt>
              </c:strCache>
            </c:strRef>
          </c:cat>
          <c:val>
            <c:numRef>
              <c:f>Sheet3!$B$2:$B$9</c:f>
              <c:numCache>
                <c:formatCode>General</c:formatCode>
                <c:ptCount val="8"/>
                <c:pt idx="0">
                  <c:v>15</c:v>
                </c:pt>
                <c:pt idx="1">
                  <c:v>41</c:v>
                </c:pt>
                <c:pt idx="2">
                  <c:v>50</c:v>
                </c:pt>
                <c:pt idx="3">
                  <c:v>53</c:v>
                </c:pt>
                <c:pt idx="4">
                  <c:v>39</c:v>
                </c:pt>
                <c:pt idx="5">
                  <c:v>37</c:v>
                </c:pt>
                <c:pt idx="6">
                  <c:v>10</c:v>
                </c:pt>
                <c:pt idx="7">
                  <c:v>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026600"/>
        <c:axId val="7031704"/>
      </c:barChart>
      <c:catAx>
        <c:axId val="70266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031704"/>
        <c:crosses val="autoZero"/>
        <c:auto val="1"/>
        <c:lblAlgn val="ctr"/>
        <c:lblOffset val="100"/>
        <c:noMultiLvlLbl val="0"/>
      </c:catAx>
      <c:valAx>
        <c:axId val="70317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0266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1" i="0" u="none" strike="noStrike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2800">
                <a:solidFill>
                  <a:schemeClr val="tx1"/>
                </a:solidFill>
              </a:rPr>
              <a:t>Rash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Lbls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rgbClr val="0070C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spc="0" baseline="0">
                    <a:solidFill>
                      <a:srgbClr val="C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Sheet3!$P$2:$Q$2</c:f>
              <c:strCache>
                <c:ptCount val="2"/>
                <c:pt idx="0">
                  <c:v>Absent</c:v>
                </c:pt>
                <c:pt idx="1">
                  <c:v>Present</c:v>
                </c:pt>
              </c:strCache>
            </c:strRef>
          </c:cat>
          <c:val>
            <c:numRef>
              <c:f>Sheet3!$P$3:$Q$3</c:f>
              <c:numCache>
                <c:formatCode>0%</c:formatCode>
                <c:ptCount val="2"/>
                <c:pt idx="0">
                  <c:v>0.43</c:v>
                </c:pt>
                <c:pt idx="1">
                  <c:v>0.56999999999999995</c:v>
                </c:pt>
              </c:numCache>
            </c:numRef>
          </c:val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1" i="0" u="none" strike="noStrike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2800">
                <a:solidFill>
                  <a:schemeClr val="tx1"/>
                </a:solidFill>
              </a:rPr>
              <a:t>Distribution of rash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rgbClr val="0070C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spc="0" baseline="0">
                    <a:solidFill>
                      <a:srgbClr val="C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Sheet3!$S$2:$T$2</c:f>
              <c:strCache>
                <c:ptCount val="2"/>
                <c:pt idx="0">
                  <c:v>Generalized</c:v>
                </c:pt>
                <c:pt idx="1">
                  <c:v>Localized</c:v>
                </c:pt>
              </c:strCache>
            </c:strRef>
          </c:cat>
          <c:val>
            <c:numRef>
              <c:f>Sheet3!$S$3:$T$3</c:f>
              <c:numCache>
                <c:formatCode>0%</c:formatCode>
                <c:ptCount val="2"/>
                <c:pt idx="0">
                  <c:v>0.68</c:v>
                </c:pt>
                <c:pt idx="1">
                  <c:v>0.32</c:v>
                </c:pt>
              </c:numCache>
            </c:numRef>
          </c:val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2800" b="1"/>
              <a:t>No of Joints involved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Sheet3!$V$2:$V$4</c:f>
              <c:strCache>
                <c:ptCount val="3"/>
                <c:pt idx="0">
                  <c:v>&lt;5</c:v>
                </c:pt>
                <c:pt idx="1">
                  <c:v>5 to 9</c:v>
                </c:pt>
                <c:pt idx="2">
                  <c:v>&gt;10</c:v>
                </c:pt>
              </c:strCache>
            </c:strRef>
          </c:cat>
          <c:val>
            <c:numRef>
              <c:f>Sheet3!$W$2:$W$4</c:f>
              <c:numCache>
                <c:formatCode>General</c:formatCode>
                <c:ptCount val="3"/>
                <c:pt idx="0">
                  <c:v>59</c:v>
                </c:pt>
                <c:pt idx="1">
                  <c:v>107</c:v>
                </c:pt>
                <c:pt idx="2">
                  <c:v>81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6209968"/>
        <c:axId val="86210360"/>
      </c:barChart>
      <c:catAx>
        <c:axId val="862099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6210360"/>
        <c:crosses val="autoZero"/>
        <c:auto val="1"/>
        <c:lblAlgn val="ctr"/>
        <c:lblOffset val="100"/>
        <c:noMultiLvlLbl val="0"/>
      </c:catAx>
      <c:valAx>
        <c:axId val="862103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62099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1" i="0" u="none" strike="noStrike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2800">
                <a:solidFill>
                  <a:schemeClr val="tx1"/>
                </a:solidFill>
              </a:rPr>
              <a:t>Backache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1" i="0" u="none" strike="noStrike" kern="1200" cap="all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rgbClr val="0070C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Sheet3!$AB$2:$AC$2</c:f>
              <c:strCache>
                <c:ptCount val="2"/>
                <c:pt idx="0">
                  <c:v>Absent</c:v>
                </c:pt>
                <c:pt idx="1">
                  <c:v>Present</c:v>
                </c:pt>
              </c:strCache>
            </c:strRef>
          </c:cat>
          <c:val>
            <c:numRef>
              <c:f>Sheet3!$AB$3:$AC$3</c:f>
              <c:numCache>
                <c:formatCode>0%</c:formatCode>
                <c:ptCount val="2"/>
                <c:pt idx="0">
                  <c:v>0.76</c:v>
                </c:pt>
                <c:pt idx="1">
                  <c:v>0.24</c:v>
                </c:pt>
              </c:numCache>
            </c:numRef>
          </c:val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1" i="0" u="none" strike="noStrike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2800">
                <a:solidFill>
                  <a:schemeClr val="tx1"/>
                </a:solidFill>
              </a:rPr>
              <a:t>Joint Swelling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1" i="0" u="none" strike="noStrike" kern="1200" cap="all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Lbls>
            <c:dLbl>
              <c:idx val="0"/>
              <c:layout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600" b="1" i="0" u="none" strike="noStrike" kern="1200" spc="0" baseline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600" baseline="0" smtClean="0">
                        <a:solidFill>
                          <a:schemeClr val="tx2"/>
                        </a:solidFill>
                      </a:rPr>
                      <a:t>Present </a:t>
                    </a:r>
                    <a:fld id="{584F3952-82D4-4666-A16B-8810D90D1027}" type="PERCENTAGE">
                      <a:rPr lang="en-US" sz="1600" baseline="0" smtClean="0">
                        <a:solidFill>
                          <a:schemeClr val="tx2"/>
                        </a:solidFill>
                      </a:rPr>
                      <a:pPr>
                        <a:defRPr sz="1600">
                          <a:solidFill>
                            <a:schemeClr val="tx2"/>
                          </a:solidFill>
                        </a:defRPr>
                      </a:pPr>
                      <a:t>[PERCENTAGE]</a:t>
                    </a:fld>
                    <a:endParaRPr lang="en-US" sz="1600" baseline="0" smtClean="0">
                      <a:solidFill>
                        <a:schemeClr val="tx2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1"/>
              <c:layout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600" b="1" i="0" u="none" strike="noStrike" kern="1200" spc="0" baseline="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600" baseline="0" dirty="0" smtClean="0">
                        <a:solidFill>
                          <a:schemeClr val="accent2">
                            <a:lumMod val="75000"/>
                          </a:schemeClr>
                        </a:solidFill>
                      </a:rPr>
                      <a:t>Absent </a:t>
                    </a:r>
                    <a:fld id="{3FB69CCA-B33D-44BD-90D9-6EBC6026F6E9}" type="PERCENTAGE">
                      <a:rPr lang="en-US" sz="1600" baseline="0" smtClean="0">
                        <a:solidFill>
                          <a:schemeClr val="accent2">
                            <a:lumMod val="75000"/>
                          </a:schemeClr>
                        </a:solidFill>
                      </a:rPr>
                      <a:pPr>
                        <a:defRPr sz="1600">
                          <a:solidFill>
                            <a:schemeClr val="accent2">
                              <a:lumMod val="75000"/>
                            </a:schemeClr>
                          </a:solidFill>
                        </a:defRPr>
                      </a:pPr>
                      <a:t>[PERCENTAGE]</a:t>
                    </a:fld>
                    <a:endParaRPr lang="en-US" sz="1600" baseline="0" dirty="0" smtClean="0">
                      <a:solidFill>
                        <a:schemeClr val="accent2">
                          <a:lumMod val="75000"/>
                        </a:schemeClr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accent2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multiLvlStrRef>
              <c:f>Sheet3!$AL$1:$AM$2</c:f>
              <c:multiLvlStrCache>
                <c:ptCount val="2"/>
                <c:lvl>
                  <c:pt idx="0">
                    <c:v>Present</c:v>
                  </c:pt>
                  <c:pt idx="1">
                    <c:v>Absent</c:v>
                  </c:pt>
                </c:lvl>
                <c:lvl>
                  <c:pt idx="0">
                    <c:v>Joint Swelling</c:v>
                  </c:pt>
                </c:lvl>
              </c:multiLvlStrCache>
            </c:multiLvlStrRef>
          </c:cat>
          <c:val>
            <c:numRef>
              <c:f>Sheet3!$AL$3:$AM$3</c:f>
              <c:numCache>
                <c:formatCode>0%</c:formatCode>
                <c:ptCount val="2"/>
                <c:pt idx="0">
                  <c:v>0.23</c:v>
                </c:pt>
                <c:pt idx="1">
                  <c:v>0.77</c:v>
                </c:pt>
              </c:numCache>
            </c:numRef>
          </c:val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1" i="0" u="none" strike="noStrike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2800">
                <a:solidFill>
                  <a:schemeClr val="tx1"/>
                </a:solidFill>
              </a:rPr>
              <a:t>Signs of inflammation</a:t>
            </a:r>
          </a:p>
        </c:rich>
      </c:tx>
      <c:layout>
        <c:manualLayout>
          <c:xMode val="edge"/>
          <c:yMode val="edge"/>
          <c:x val="0.31518518518518518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1" i="0" u="none" strike="noStrike" kern="1200" cap="all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rgbClr val="0070C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Sheet3!$AO$2:$AP$2</c:f>
              <c:strCache>
                <c:ptCount val="2"/>
                <c:pt idx="0">
                  <c:v>Present</c:v>
                </c:pt>
                <c:pt idx="1">
                  <c:v>Absent</c:v>
                </c:pt>
              </c:strCache>
            </c:strRef>
          </c:cat>
          <c:val>
            <c:numRef>
              <c:f>Sheet3!$AO$3:$AP$3</c:f>
              <c:numCache>
                <c:formatCode>0%</c:formatCode>
                <c:ptCount val="2"/>
                <c:pt idx="0">
                  <c:v>0.09</c:v>
                </c:pt>
                <c:pt idx="1">
                  <c:v>0.91</c:v>
                </c:pt>
              </c:numCache>
            </c:numRef>
          </c:val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2800">
                <a:solidFill>
                  <a:schemeClr val="tx1"/>
                </a:solidFill>
              </a:rPr>
              <a:t>Disease</a:t>
            </a:r>
            <a:r>
              <a:rPr lang="en-US" sz="2800" baseline="0">
                <a:solidFill>
                  <a:schemeClr val="tx1"/>
                </a:solidFill>
              </a:rPr>
              <a:t> Outcome</a:t>
            </a:r>
            <a:endParaRPr lang="en-US" sz="2800">
              <a:solidFill>
                <a:schemeClr val="tx1"/>
              </a:solidFill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sz="1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Sheet3!$AV$2:$AV$4</c:f>
              <c:strCache>
                <c:ptCount val="3"/>
                <c:pt idx="0">
                  <c:v>Acute</c:v>
                </c:pt>
                <c:pt idx="1">
                  <c:v>Sub acute</c:v>
                </c:pt>
                <c:pt idx="2">
                  <c:v>Chronic</c:v>
                </c:pt>
              </c:strCache>
            </c:strRef>
          </c:cat>
          <c:val>
            <c:numRef>
              <c:f>Sheet3!$AW$2:$AW$4</c:f>
              <c:numCache>
                <c:formatCode>General</c:formatCode>
                <c:ptCount val="3"/>
                <c:pt idx="0">
                  <c:v>124</c:v>
                </c:pt>
                <c:pt idx="1">
                  <c:v>123</c:v>
                </c:pt>
                <c:pt idx="2">
                  <c:v>1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139078904"/>
        <c:axId val="139079296"/>
      </c:barChart>
      <c:catAx>
        <c:axId val="13907890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9079296"/>
        <c:crosses val="autoZero"/>
        <c:auto val="1"/>
        <c:lblAlgn val="ctr"/>
        <c:lblOffset val="100"/>
        <c:noMultiLvlLbl val="0"/>
      </c:catAx>
      <c:valAx>
        <c:axId val="139079296"/>
        <c:scaling>
          <c:orientation val="minMax"/>
        </c:scaling>
        <c:delete val="0"/>
        <c:axPos val="b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90789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1" i="0" u="none" strike="noStrike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2800">
                <a:solidFill>
                  <a:schemeClr val="tx1"/>
                </a:solidFill>
              </a:rPr>
              <a:t>Gender Distribution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spc="0" baseline="0">
                    <a:solidFill>
                      <a:schemeClr val="tx2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Sheet3!$D$2:$E$2</c:f>
              <c:strCache>
                <c:ptCount val="2"/>
                <c:pt idx="0">
                  <c:v>Male</c:v>
                </c:pt>
                <c:pt idx="1">
                  <c:v>Female</c:v>
                </c:pt>
              </c:strCache>
            </c:strRef>
          </c:cat>
          <c:val>
            <c:numRef>
              <c:f>Sheet3!$D$3:$E$3</c:f>
              <c:numCache>
                <c:formatCode>0%</c:formatCode>
                <c:ptCount val="2"/>
                <c:pt idx="0">
                  <c:v>0.35</c:v>
                </c:pt>
                <c:pt idx="1">
                  <c:v>0.65</c:v>
                </c:pt>
              </c:numCache>
            </c:numRef>
          </c:val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2800" b="1" dirty="0">
                <a:solidFill>
                  <a:schemeClr val="tx1"/>
                </a:solidFill>
              </a:rPr>
              <a:t>Floor Distribution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Sheet3!$G$2:$G$8</c:f>
              <c:strCache>
                <c:ptCount val="7"/>
                <c:pt idx="0">
                  <c:v>Gound</c:v>
                </c:pt>
                <c:pt idx="1">
                  <c:v>1st</c:v>
                </c:pt>
                <c:pt idx="2">
                  <c:v>2nd</c:v>
                </c:pt>
                <c:pt idx="3">
                  <c:v>3rd</c:v>
                </c:pt>
                <c:pt idx="4">
                  <c:v>4th</c:v>
                </c:pt>
                <c:pt idx="5">
                  <c:v>5th</c:v>
                </c:pt>
                <c:pt idx="6">
                  <c:v>&gt;6th</c:v>
                </c:pt>
              </c:strCache>
            </c:strRef>
          </c:cat>
          <c:val>
            <c:numRef>
              <c:f>Sheet3!$H$2:$H$8</c:f>
              <c:numCache>
                <c:formatCode>General</c:formatCode>
                <c:ptCount val="7"/>
                <c:pt idx="0">
                  <c:v>30</c:v>
                </c:pt>
                <c:pt idx="1">
                  <c:v>53</c:v>
                </c:pt>
                <c:pt idx="2">
                  <c:v>42</c:v>
                </c:pt>
                <c:pt idx="3">
                  <c:v>60</c:v>
                </c:pt>
                <c:pt idx="4">
                  <c:v>31</c:v>
                </c:pt>
                <c:pt idx="5">
                  <c:v>15</c:v>
                </c:pt>
                <c:pt idx="6">
                  <c:v>17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9510232"/>
        <c:axId val="108750056"/>
      </c:barChart>
      <c:catAx>
        <c:axId val="1095102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8750056"/>
        <c:crosses val="autoZero"/>
        <c:auto val="1"/>
        <c:lblAlgn val="ctr"/>
        <c:lblOffset val="100"/>
        <c:noMultiLvlLbl val="0"/>
      </c:catAx>
      <c:valAx>
        <c:axId val="1087500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95102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2800">
                <a:solidFill>
                  <a:schemeClr val="tx1"/>
                </a:solidFill>
              </a:rPr>
              <a:t>Day of presenttion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Sheet3!$J$2:$J$6</c:f>
              <c:strCache>
                <c:ptCount val="5"/>
                <c:pt idx="0">
                  <c:v>Day 1</c:v>
                </c:pt>
                <c:pt idx="1">
                  <c:v>Day 2</c:v>
                </c:pt>
                <c:pt idx="2">
                  <c:v>Day 3</c:v>
                </c:pt>
                <c:pt idx="3">
                  <c:v>Day 4</c:v>
                </c:pt>
                <c:pt idx="4">
                  <c:v>Day 5</c:v>
                </c:pt>
              </c:strCache>
            </c:strRef>
          </c:cat>
          <c:val>
            <c:numRef>
              <c:f>Sheet3!$K$2:$K$6</c:f>
              <c:numCache>
                <c:formatCode>General</c:formatCode>
                <c:ptCount val="5"/>
                <c:pt idx="0">
                  <c:v>8</c:v>
                </c:pt>
                <c:pt idx="1">
                  <c:v>23</c:v>
                </c:pt>
                <c:pt idx="2">
                  <c:v>74</c:v>
                </c:pt>
                <c:pt idx="3">
                  <c:v>99</c:v>
                </c:pt>
                <c:pt idx="4">
                  <c:v>44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6204480"/>
        <c:axId val="86206440"/>
      </c:barChart>
      <c:catAx>
        <c:axId val="862044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6206440"/>
        <c:crosses val="autoZero"/>
        <c:auto val="1"/>
        <c:lblAlgn val="ctr"/>
        <c:lblOffset val="100"/>
        <c:noMultiLvlLbl val="0"/>
      </c:catAx>
      <c:valAx>
        <c:axId val="862064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62044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2800" b="1" dirty="0"/>
              <a:t>Distribution of joints involved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Sheet3!$Y$2:$Y$4</c:f>
              <c:strCache>
                <c:ptCount val="3"/>
                <c:pt idx="0">
                  <c:v>Both large and small joints</c:v>
                </c:pt>
                <c:pt idx="1">
                  <c:v>Large joints</c:v>
                </c:pt>
                <c:pt idx="2">
                  <c:v>Small joints of the hands and feet</c:v>
                </c:pt>
              </c:strCache>
            </c:strRef>
          </c:cat>
          <c:val>
            <c:numRef>
              <c:f>Sheet3!$Z$2:$Z$4</c:f>
              <c:numCache>
                <c:formatCode>General</c:formatCode>
                <c:ptCount val="3"/>
                <c:pt idx="0">
                  <c:v>141</c:v>
                </c:pt>
                <c:pt idx="1">
                  <c:v>94</c:v>
                </c:pt>
                <c:pt idx="2">
                  <c:v>13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84702608"/>
        <c:axId val="84700648"/>
      </c:barChart>
      <c:catAx>
        <c:axId val="8470260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4700648"/>
        <c:crosses val="autoZero"/>
        <c:auto val="1"/>
        <c:lblAlgn val="ctr"/>
        <c:lblOffset val="100"/>
        <c:noMultiLvlLbl val="0"/>
      </c:catAx>
      <c:valAx>
        <c:axId val="8470064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47026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2800" b="1">
                <a:solidFill>
                  <a:schemeClr val="tx1"/>
                </a:solidFill>
              </a:rPr>
              <a:t>Associated Features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Sheet3!$AE$2:$AE$6</c:f>
              <c:strCache>
                <c:ptCount val="5"/>
                <c:pt idx="0">
                  <c:v>Cough</c:v>
                </c:pt>
                <c:pt idx="1">
                  <c:v>Headache</c:v>
                </c:pt>
                <c:pt idx="2">
                  <c:v>Nausea &amp; Vomiting</c:v>
                </c:pt>
                <c:pt idx="3">
                  <c:v>Lymphadenopathy</c:v>
                </c:pt>
                <c:pt idx="4">
                  <c:v>Abdominal Pain</c:v>
                </c:pt>
              </c:strCache>
            </c:strRef>
          </c:cat>
          <c:val>
            <c:numRef>
              <c:f>Sheet3!$AF$2:$AF$6</c:f>
              <c:numCache>
                <c:formatCode>General</c:formatCode>
                <c:ptCount val="5"/>
                <c:pt idx="0">
                  <c:v>13</c:v>
                </c:pt>
                <c:pt idx="1">
                  <c:v>204</c:v>
                </c:pt>
                <c:pt idx="2">
                  <c:v>199</c:v>
                </c:pt>
                <c:pt idx="3">
                  <c:v>14</c:v>
                </c:pt>
                <c:pt idx="4">
                  <c:v>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86205264"/>
        <c:axId val="86206048"/>
      </c:barChart>
      <c:catAx>
        <c:axId val="8620526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6206048"/>
        <c:crosses val="autoZero"/>
        <c:auto val="1"/>
        <c:lblAlgn val="ctr"/>
        <c:lblOffset val="100"/>
        <c:noMultiLvlLbl val="0"/>
      </c:catAx>
      <c:valAx>
        <c:axId val="8620604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62052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1" i="0" u="none" strike="noStrike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2800">
                <a:solidFill>
                  <a:schemeClr val="tx1"/>
                </a:solidFill>
              </a:rPr>
              <a:t>Itching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1" i="0" u="none" strike="noStrike" kern="1200" cap="all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Lbls>
            <c:dLbl>
              <c:idx val="0"/>
              <c:layout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600" b="1" i="0" u="none" strike="noStrike" kern="1200" spc="0" baseline="0">
                        <a:solidFill>
                          <a:srgbClr val="0070C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600" baseline="0" smtClean="0">
                        <a:solidFill>
                          <a:srgbClr val="0070C0"/>
                        </a:solidFill>
                      </a:rPr>
                      <a:t>Present</a:t>
                    </a:r>
                    <a:r>
                      <a:rPr lang="en-US" sz="1600" baseline="0" dirty="0">
                        <a:solidFill>
                          <a:srgbClr val="0070C0"/>
                        </a:solidFill>
                      </a:rPr>
                      <a:t>
</a:t>
                    </a:r>
                    <a:fld id="{3F04B130-046B-43E3-AFE1-EFCC77020F29}" type="PERCENTAGE">
                      <a:rPr lang="en-US" sz="1600" baseline="0">
                        <a:solidFill>
                          <a:srgbClr val="0070C0"/>
                        </a:solidFill>
                      </a:rPr>
                      <a:pPr>
                        <a:defRPr sz="1600">
                          <a:solidFill>
                            <a:srgbClr val="0070C0"/>
                          </a:solidFill>
                        </a:defRPr>
                      </a:pPr>
                      <a:t>[PERCENTAGE]</a:t>
                    </a:fld>
                    <a:endParaRPr lang="en-US" sz="1600" baseline="0" dirty="0">
                      <a:solidFill>
                        <a:srgbClr val="0070C0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rgbClr val="0070C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1"/>
              <c:layout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600" b="1" i="0" u="none" strike="noStrike" kern="1200" spc="0" baseline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600" baseline="0" dirty="0" smtClean="0">
                        <a:solidFill>
                          <a:srgbClr val="FF0000"/>
                        </a:solidFill>
                      </a:rPr>
                      <a:t>Absent </a:t>
                    </a:r>
                    <a:fld id="{9C8E01E0-95D8-4EF7-86B5-BECDF200E35A}" type="PERCENTAGE">
                      <a:rPr lang="en-US" sz="1600" baseline="0" smtClean="0">
                        <a:solidFill>
                          <a:srgbClr val="FF0000"/>
                        </a:solidFill>
                      </a:rPr>
                      <a:pPr>
                        <a:defRPr sz="1600">
                          <a:solidFill>
                            <a:srgbClr val="FF0000"/>
                          </a:solidFill>
                        </a:defRPr>
                      </a:pPr>
                      <a:t>[PERCENTAGE]</a:t>
                    </a:fld>
                    <a:endParaRPr lang="en-US" sz="1600" baseline="0" dirty="0" smtClean="0">
                      <a:solidFill>
                        <a:srgbClr val="FF0000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spc="0" baseline="0">
                    <a:solidFill>
                      <a:srgbClr val="0070C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multiLvlStrRef>
              <c:f>Sheet3!$AI$1:$AJ$2</c:f>
              <c:multiLvlStrCache>
                <c:ptCount val="2"/>
                <c:lvl>
                  <c:pt idx="0">
                    <c:v>Present</c:v>
                  </c:pt>
                  <c:pt idx="1">
                    <c:v>Absent</c:v>
                  </c:pt>
                </c:lvl>
                <c:lvl>
                  <c:pt idx="0">
                    <c:v>Itching</c:v>
                  </c:pt>
                </c:lvl>
              </c:multiLvlStrCache>
            </c:multiLvlStrRef>
          </c:cat>
          <c:val>
            <c:numRef>
              <c:f>Sheet3!$AI$3:$AJ$3</c:f>
              <c:numCache>
                <c:formatCode>0%</c:formatCode>
                <c:ptCount val="2"/>
                <c:pt idx="0">
                  <c:v>0.33</c:v>
                </c:pt>
                <c:pt idx="1">
                  <c:v>0.67</c:v>
                </c:pt>
              </c:numCache>
            </c:numRef>
          </c:val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2800" b="1" dirty="0"/>
              <a:t>Comorbidities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Sheet3!$AR$2:$AR$8</c:f>
              <c:strCache>
                <c:ptCount val="7"/>
                <c:pt idx="0">
                  <c:v>Diabetes</c:v>
                </c:pt>
                <c:pt idx="1">
                  <c:v>Hypertension</c:v>
                </c:pt>
                <c:pt idx="2">
                  <c:v>Hypothyroid</c:v>
                </c:pt>
                <c:pt idx="3">
                  <c:v>Ischemic Heart Disease</c:v>
                </c:pt>
                <c:pt idx="4">
                  <c:v>Chronic Kidney Disease</c:v>
                </c:pt>
                <c:pt idx="5">
                  <c:v>Nil</c:v>
                </c:pt>
                <c:pt idx="6">
                  <c:v>Others</c:v>
                </c:pt>
              </c:strCache>
            </c:strRef>
          </c:cat>
          <c:val>
            <c:numRef>
              <c:f>Sheet3!$AS$2:$AS$8</c:f>
              <c:numCache>
                <c:formatCode>General</c:formatCode>
                <c:ptCount val="7"/>
                <c:pt idx="0">
                  <c:v>52</c:v>
                </c:pt>
                <c:pt idx="1">
                  <c:v>72</c:v>
                </c:pt>
                <c:pt idx="2">
                  <c:v>9</c:v>
                </c:pt>
                <c:pt idx="3">
                  <c:v>6</c:v>
                </c:pt>
                <c:pt idx="4">
                  <c:v>7</c:v>
                </c:pt>
                <c:pt idx="5">
                  <c:v>146</c:v>
                </c:pt>
                <c:pt idx="6">
                  <c:v>21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86207616"/>
        <c:axId val="86208008"/>
      </c:barChart>
      <c:catAx>
        <c:axId val="8620761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6208008"/>
        <c:crosses val="autoZero"/>
        <c:auto val="1"/>
        <c:lblAlgn val="ctr"/>
        <c:lblOffset val="100"/>
        <c:noMultiLvlLbl val="0"/>
      </c:catAx>
      <c:valAx>
        <c:axId val="8620800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62076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1" i="0" u="none" strike="noStrike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2800">
                <a:solidFill>
                  <a:schemeClr val="tx1"/>
                </a:solidFill>
              </a:rPr>
              <a:t>Highest Recorded temp</a:t>
            </a:r>
          </a:p>
        </c:rich>
      </c:tx>
      <c:layout>
        <c:manualLayout>
          <c:xMode val="edge"/>
          <c:yMode val="edge"/>
          <c:x val="0.24742744113507553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1" i="0" u="none" strike="noStrike" kern="1200" cap="all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4"/>
            <c:bubble3D val="0"/>
            <c:explosion val="1"/>
            <c:spPr>
              <a:solidFill>
                <a:schemeClr val="accent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rgbClr val="00206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rgbClr val="00B05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rgbClr val="7030A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rgbClr val="00B0F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accent6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Sheet3!$M$2:$M$7</c:f>
              <c:strCache>
                <c:ptCount val="6"/>
                <c:pt idx="0">
                  <c:v>100 ◦F</c:v>
                </c:pt>
                <c:pt idx="1">
                  <c:v>101 ◦F</c:v>
                </c:pt>
                <c:pt idx="2">
                  <c:v>102 ◦F</c:v>
                </c:pt>
                <c:pt idx="3">
                  <c:v>103 ◦F</c:v>
                </c:pt>
                <c:pt idx="4">
                  <c:v>104 ◦F</c:v>
                </c:pt>
                <c:pt idx="5">
                  <c:v>105 ◦F</c:v>
                </c:pt>
              </c:strCache>
            </c:strRef>
          </c:cat>
          <c:val>
            <c:numRef>
              <c:f>Sheet3!$N$2:$N$7</c:f>
              <c:numCache>
                <c:formatCode>General</c:formatCode>
                <c:ptCount val="6"/>
                <c:pt idx="0">
                  <c:v>4</c:v>
                </c:pt>
                <c:pt idx="1">
                  <c:v>13</c:v>
                </c:pt>
                <c:pt idx="2">
                  <c:v>49</c:v>
                </c:pt>
                <c:pt idx="3">
                  <c:v>90</c:v>
                </c:pt>
                <c:pt idx="4">
                  <c:v>84</c:v>
                </c:pt>
                <c:pt idx="5">
                  <c:v>8</c:v>
                </c:pt>
              </c:numCache>
            </c:numRef>
          </c:val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1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0669F9-B4F4-4F04-B3A3-E36E8E197DF6}" type="datetimeFigureOut">
              <a:rPr lang="en-US" smtClean="0"/>
              <a:t>10/31/2017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17DD23-87D0-439A-A115-4ED451D9E2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9428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17DD23-87D0-439A-A115-4ED451D9E2F6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1186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4733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6208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2102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>
  <p:cSld name="ชื่อเรื่องและตารา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990600" y="319088"/>
            <a:ext cx="7543800" cy="563562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ยึดตาราง 2"/>
          <p:cNvSpPr>
            <a:spLocks noGrp="1"/>
          </p:cNvSpPr>
          <p:nvPr>
            <p:ph type="tbl" idx="1"/>
          </p:nvPr>
        </p:nvSpPr>
        <p:spPr>
          <a:xfrm>
            <a:off x="457200" y="1371600"/>
            <a:ext cx="8229600" cy="5248275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>
          <a:xfrm>
            <a:off x="457200" y="6400800"/>
            <a:ext cx="2133600" cy="3206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3124200" y="6400800"/>
            <a:ext cx="2895600" cy="3206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6553200" y="6400800"/>
            <a:ext cx="2133600" cy="3206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600CDD-03F6-44D6-B3D5-A73A48E8EC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3419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8000" y="609601"/>
            <a:ext cx="8016374" cy="964537"/>
          </a:xfrm>
        </p:spPr>
        <p:txBody>
          <a:bodyPr/>
          <a:lstStyle/>
          <a:p>
            <a:r>
              <a:rPr lang="en-US" dirty="0" smtClean="0"/>
              <a:t>This is a content page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0" y="2160590"/>
            <a:ext cx="8016374" cy="38807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1854" y="6018835"/>
            <a:ext cx="1756085" cy="700268"/>
          </a:xfrm>
          <a:prstGeom prst="rect">
            <a:avLst/>
          </a:prstGeom>
        </p:spPr>
      </p:pic>
      <p:sp>
        <p:nvSpPr>
          <p:cNvPr id="8" name="Text Placeholder 2"/>
          <p:cNvSpPr>
            <a:spLocks noGrp="1"/>
          </p:cNvSpPr>
          <p:nvPr>
            <p:ph type="body" idx="10"/>
          </p:nvPr>
        </p:nvSpPr>
        <p:spPr>
          <a:xfrm>
            <a:off x="506809" y="1579232"/>
            <a:ext cx="801756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99260" y="636400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Cambria" panose="02040503050406030204" pitchFamily="18" charset="0"/>
              </a:defRPr>
            </a:lvl1pPr>
          </a:lstStyle>
          <a:p>
            <a:pPr algn="l"/>
            <a:fld id="{B2C853BF-C26B-47D6-9093-18D9F9D6D1AB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12822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8000" y="609601"/>
            <a:ext cx="8016374" cy="964537"/>
          </a:xfrm>
        </p:spPr>
        <p:txBody>
          <a:bodyPr/>
          <a:lstStyle/>
          <a:p>
            <a:r>
              <a:rPr lang="en-US" dirty="0" smtClean="0"/>
              <a:t>This is a content page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0" y="2160590"/>
            <a:ext cx="8016374" cy="38807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1854" y="6018835"/>
            <a:ext cx="1756085" cy="700268"/>
          </a:xfrm>
          <a:prstGeom prst="rect">
            <a:avLst/>
          </a:prstGeom>
        </p:spPr>
      </p:pic>
      <p:sp>
        <p:nvSpPr>
          <p:cNvPr id="8" name="Text Placeholder 2"/>
          <p:cNvSpPr>
            <a:spLocks noGrp="1"/>
          </p:cNvSpPr>
          <p:nvPr>
            <p:ph type="body" idx="10"/>
          </p:nvPr>
        </p:nvSpPr>
        <p:spPr>
          <a:xfrm>
            <a:off x="506809" y="1579232"/>
            <a:ext cx="801756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99260" y="636400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Cambria" panose="02040503050406030204" pitchFamily="18" charset="0"/>
              </a:defRPr>
            </a:lvl1pPr>
          </a:lstStyle>
          <a:p>
            <a:pPr algn="l"/>
            <a:fld id="{B2C853BF-C26B-47D6-9093-18D9F9D6D1AB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86441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3656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9662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360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7993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8751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9899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185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1872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71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6" r:id="rId13"/>
    <p:sldLayoutId id="2147483677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dc.gov/vhf/kyasanur/index.html" TargetMode="External"/><Relationship Id="rId3" Type="http://schemas.openxmlformats.org/officeDocument/2006/relationships/hyperlink" Target="https://www.cdc.gov/Dengue/" TargetMode="External"/><Relationship Id="rId7" Type="http://schemas.openxmlformats.org/officeDocument/2006/relationships/hyperlink" Target="https://www.cdc.gov/vhf/tbe/index.html" TargetMode="External"/><Relationship Id="rId2" Type="http://schemas.openxmlformats.org/officeDocument/2006/relationships/hyperlink" Target="https://www.cdc.gov/yellowfever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cdc.gov/zika/index.html" TargetMode="External"/><Relationship Id="rId5" Type="http://schemas.openxmlformats.org/officeDocument/2006/relationships/hyperlink" Target="https://www.cdc.gov/westnile/" TargetMode="External"/><Relationship Id="rId10" Type="http://schemas.openxmlformats.org/officeDocument/2006/relationships/hyperlink" Target="https://www.cdc.gov/vhf/omsk/index.html" TargetMode="External"/><Relationship Id="rId4" Type="http://schemas.openxmlformats.org/officeDocument/2006/relationships/hyperlink" Target="https://www.cdc.gov/japaneseencephalitis/" TargetMode="External"/><Relationship Id="rId9" Type="http://schemas.openxmlformats.org/officeDocument/2006/relationships/hyperlink" Target="https://www.cdc.gov/vhf/alkhurma/index.html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Hepacivirus" TargetMode="External"/><Relationship Id="rId2" Type="http://schemas.openxmlformats.org/officeDocument/2006/relationships/hyperlink" Target="https://en.wikipedia.org/wiki/Positive-sense_ssRNA_virus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n.wikipedia.org/wiki/Pestivirus" TargetMode="External"/><Relationship Id="rId5" Type="http://schemas.openxmlformats.org/officeDocument/2006/relationships/hyperlink" Target="https://en.wikipedia.org/wiki/Pegivirus" TargetMode="External"/><Relationship Id="rId4" Type="http://schemas.openxmlformats.org/officeDocument/2006/relationships/hyperlink" Target="https://en.wikipedia.org/wiki/Flavivirus" TargetMode="Externa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en.wikipedia.org/wiki/Jaundice" TargetMode="External"/><Relationship Id="rId4" Type="http://schemas.openxmlformats.org/officeDocument/2006/relationships/hyperlink" Target="https://en.wikipedia.org/wiki/Latin" TargetMode="Externa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PowerPoint_Slide1.sldx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3.emf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8504" y="9144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Emerging and Re emerging </a:t>
            </a:r>
            <a:r>
              <a:rPr lang="en-US" b="1" dirty="0" err="1" smtClean="0"/>
              <a:t>Arbovirus</a:t>
            </a:r>
            <a:r>
              <a:rPr lang="en-US" b="1" dirty="0" smtClean="0"/>
              <a:t> Infection in Bangladesh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3505200"/>
            <a:ext cx="6400800" cy="1752600"/>
          </a:xfrm>
        </p:spPr>
        <p:txBody>
          <a:bodyPr>
            <a:normAutofit lnSpcReduction="10000"/>
          </a:bodyPr>
          <a:lstStyle/>
          <a:p>
            <a:r>
              <a:rPr lang="en-US" sz="3600" b="1" dirty="0" smtClean="0">
                <a:solidFill>
                  <a:schemeClr val="tx1"/>
                </a:solidFill>
              </a:rPr>
              <a:t>Prof. </a:t>
            </a:r>
            <a:r>
              <a:rPr lang="en-US" sz="3600" b="1" dirty="0" err="1" smtClean="0">
                <a:solidFill>
                  <a:schemeClr val="tx1"/>
                </a:solidFill>
              </a:rPr>
              <a:t>Quazi</a:t>
            </a:r>
            <a:r>
              <a:rPr lang="en-US" sz="3600" b="1" dirty="0" smtClean="0">
                <a:solidFill>
                  <a:schemeClr val="tx1"/>
                </a:solidFill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</a:rPr>
              <a:t>Tarikul</a:t>
            </a:r>
            <a:r>
              <a:rPr lang="en-US" sz="3600" b="1" dirty="0" smtClean="0">
                <a:solidFill>
                  <a:schemeClr val="tx1"/>
                </a:solidFill>
              </a:rPr>
              <a:t> Islam 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Professor of Medicine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Popular Medical College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853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/>
              <a:t>Yellow </a:t>
            </a:r>
            <a:r>
              <a:rPr lang="en-US" b="1" dirty="0"/>
              <a:t>fever</a:t>
            </a:r>
            <a:r>
              <a:rPr lang="en-US" dirty="0"/>
              <a:t>, which has epidemiological similarities to dengue, was under control in the mid-20th century, but is </a:t>
            </a:r>
            <a:r>
              <a:rPr lang="en-US" b="1" dirty="0"/>
              <a:t>once again increasing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r>
              <a:rPr lang="en-US" dirty="0" smtClean="0"/>
              <a:t> </a:t>
            </a:r>
          </a:p>
          <a:p>
            <a:pPr marL="0" indent="0">
              <a:buNone/>
            </a:pPr>
            <a:r>
              <a:rPr lang="en-US" b="1" dirty="0"/>
              <a:t>Japanese encephalitis virus </a:t>
            </a:r>
            <a:r>
              <a:rPr lang="en-US" dirty="0"/>
              <a:t>is numerically the most important cause of epidemic encephalitis; its </a:t>
            </a:r>
            <a:r>
              <a:rPr lang="en-US" b="1" dirty="0"/>
              <a:t>geographical area is expanding</a:t>
            </a:r>
            <a:r>
              <a:rPr lang="en-US" dirty="0"/>
              <a:t> despite the availability of vaccines.</a:t>
            </a:r>
          </a:p>
        </p:txBody>
      </p:sp>
    </p:spTree>
    <p:extLst>
      <p:ext uri="{BB962C8B-B14F-4D97-AF65-F5344CB8AC3E}">
        <p14:creationId xmlns:p14="http://schemas.microsoft.com/office/powerpoint/2010/main" val="1490722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Other </a:t>
            </a:r>
            <a:r>
              <a:rPr lang="en-US" dirty="0"/>
              <a:t>mosquito-borne neurotropic </a:t>
            </a:r>
            <a:r>
              <a:rPr lang="en-US" dirty="0" err="1"/>
              <a:t>flaviviruses</a:t>
            </a:r>
            <a:r>
              <a:rPr lang="en-US" dirty="0"/>
              <a:t> with clinical and epidemiological similarities are found across the globe.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These </a:t>
            </a:r>
            <a:r>
              <a:rPr lang="en-US" dirty="0"/>
              <a:t>include St Louis encephalitis virus, Murray Valley encephalitis virus, and West Nile virus.</a:t>
            </a:r>
          </a:p>
        </p:txBody>
      </p:sp>
    </p:spTree>
    <p:extLst>
      <p:ext uri="{BB962C8B-B14F-4D97-AF65-F5344CB8AC3E}">
        <p14:creationId xmlns:p14="http://schemas.microsoft.com/office/powerpoint/2010/main" val="1733731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76400"/>
            <a:ext cx="85344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In </a:t>
            </a:r>
            <a:r>
              <a:rPr lang="en-US" dirty="0"/>
              <a:t>cooler northern climates ticks are more important vectors. </a:t>
            </a:r>
            <a:r>
              <a:rPr lang="en-US" b="1" dirty="0"/>
              <a:t>Tick-borne encephalitis virus</a:t>
            </a:r>
            <a:r>
              <a:rPr lang="en-US" dirty="0"/>
              <a:t> occurs across large parts of Eastern Europe and the Commonwealth of Independent states. </a:t>
            </a:r>
            <a:endParaRPr lang="en-US" dirty="0" smtClean="0"/>
          </a:p>
          <a:p>
            <a:r>
              <a:rPr lang="en-US" dirty="0" smtClean="0"/>
              <a:t>The </a:t>
            </a:r>
            <a:r>
              <a:rPr lang="en-US" dirty="0"/>
              <a:t>tick-borne </a:t>
            </a:r>
            <a:r>
              <a:rPr lang="en-US" dirty="0" err="1"/>
              <a:t>haemorrhagic</a:t>
            </a:r>
            <a:r>
              <a:rPr lang="en-US" dirty="0"/>
              <a:t> </a:t>
            </a:r>
            <a:r>
              <a:rPr lang="en-US" dirty="0" err="1"/>
              <a:t>flaviviruses</a:t>
            </a:r>
            <a:r>
              <a:rPr lang="en-US" dirty="0"/>
              <a:t>, Omsk </a:t>
            </a:r>
            <a:r>
              <a:rPr lang="en-US" dirty="0" err="1"/>
              <a:t>haemorrhagic</a:t>
            </a:r>
            <a:r>
              <a:rPr lang="en-US" dirty="0"/>
              <a:t> fever and </a:t>
            </a:r>
            <a:r>
              <a:rPr lang="en-US" dirty="0" err="1"/>
              <a:t>Kyasanur</a:t>
            </a:r>
            <a:r>
              <a:rPr lang="en-US" dirty="0"/>
              <a:t> Forrest disease are localized in small areas.</a:t>
            </a:r>
          </a:p>
        </p:txBody>
      </p:sp>
    </p:spTree>
    <p:extLst>
      <p:ext uri="{BB962C8B-B14F-4D97-AF65-F5344CB8AC3E}">
        <p14:creationId xmlns:p14="http://schemas.microsoft.com/office/powerpoint/2010/main" val="532975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2719" y="0"/>
            <a:ext cx="91598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862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Arboviruses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 </a:t>
            </a:r>
            <a:r>
              <a:rPr lang="en-US" b="1" i="1" dirty="0" err="1"/>
              <a:t>Flaviviruses</a:t>
            </a:r>
            <a:r>
              <a:rPr lang="en-US" b="1" dirty="0"/>
              <a:t> are transmitted </a:t>
            </a:r>
            <a:r>
              <a:rPr lang="en-US" b="1" dirty="0" smtClean="0"/>
              <a:t>by Mosquitos   </a:t>
            </a:r>
            <a:endParaRPr lang="en-US" b="1" dirty="0"/>
          </a:p>
          <a:p>
            <a:pPr marL="0" indent="0">
              <a:buNone/>
            </a:pPr>
            <a:r>
              <a:rPr lang="en-US" dirty="0" smtClean="0">
                <a:hlinkClick r:id="rId2"/>
              </a:rPr>
              <a:t>Yellow Fever</a:t>
            </a:r>
            <a:r>
              <a:rPr lang="en-US" dirty="0" smtClean="0"/>
              <a:t>, </a:t>
            </a:r>
            <a:r>
              <a:rPr lang="en-US" dirty="0" smtClean="0">
                <a:hlinkClick r:id="rId3"/>
              </a:rPr>
              <a:t>Dengue Fever</a:t>
            </a:r>
            <a:r>
              <a:rPr lang="en-US" dirty="0" smtClean="0"/>
              <a:t>, </a:t>
            </a:r>
            <a:r>
              <a:rPr lang="en-US" dirty="0" smtClean="0">
                <a:hlinkClick r:id="rId4"/>
              </a:rPr>
              <a:t>Japanese </a:t>
            </a:r>
            <a:r>
              <a:rPr lang="en-US" dirty="0">
                <a:hlinkClick r:id="rId4"/>
              </a:rPr>
              <a:t>encephalitis</a:t>
            </a:r>
            <a:r>
              <a:rPr lang="en-US" dirty="0"/>
              <a:t>, </a:t>
            </a:r>
            <a:r>
              <a:rPr lang="en-US" dirty="0">
                <a:hlinkClick r:id="rId5"/>
              </a:rPr>
              <a:t>West Nile viruses</a:t>
            </a:r>
            <a:r>
              <a:rPr lang="en-US" dirty="0"/>
              <a:t>, and </a:t>
            </a:r>
            <a:r>
              <a:rPr lang="en-US" dirty="0" err="1">
                <a:hlinkClick r:id="rId6"/>
              </a:rPr>
              <a:t>Zika</a:t>
            </a:r>
            <a:r>
              <a:rPr lang="en-US" dirty="0">
                <a:hlinkClick r:id="rId6"/>
              </a:rPr>
              <a:t> virus</a:t>
            </a:r>
            <a:r>
              <a:rPr lang="en-US" dirty="0" smtClean="0"/>
              <a:t>.</a:t>
            </a:r>
            <a:r>
              <a:rPr lang="en-US" dirty="0"/>
              <a:t>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 </a:t>
            </a:r>
            <a:r>
              <a:rPr lang="en-US" b="1" i="1" dirty="0" err="1"/>
              <a:t>Flaviviruses</a:t>
            </a:r>
            <a:r>
              <a:rPr lang="en-US" b="1" dirty="0"/>
              <a:t> are transmitted by ticks </a:t>
            </a:r>
          </a:p>
          <a:p>
            <a:pPr marL="0" indent="0">
              <a:buNone/>
            </a:pPr>
            <a:r>
              <a:rPr lang="en-US" dirty="0" smtClean="0"/>
              <a:t> </a:t>
            </a:r>
            <a:r>
              <a:rPr lang="en-US" dirty="0">
                <a:hlinkClick r:id="rId7"/>
              </a:rPr>
              <a:t>Tick-borne Encephalitis (TBE)</a:t>
            </a:r>
            <a:r>
              <a:rPr lang="en-US" dirty="0"/>
              <a:t>, </a:t>
            </a:r>
            <a:r>
              <a:rPr lang="en-US" dirty="0" err="1">
                <a:hlinkClick r:id="rId8"/>
              </a:rPr>
              <a:t>Kyasanur</a:t>
            </a:r>
            <a:r>
              <a:rPr lang="en-US" dirty="0">
                <a:hlinkClick r:id="rId8"/>
              </a:rPr>
              <a:t> Forest Disease (KFD)</a:t>
            </a:r>
            <a:r>
              <a:rPr lang="en-US" dirty="0"/>
              <a:t> and </a:t>
            </a:r>
            <a:r>
              <a:rPr lang="en-US" dirty="0" err="1">
                <a:hlinkClick r:id="rId9"/>
              </a:rPr>
              <a:t>Alkhurma</a:t>
            </a:r>
            <a:r>
              <a:rPr lang="en-US" dirty="0">
                <a:hlinkClick r:id="rId9"/>
              </a:rPr>
              <a:t> disease</a:t>
            </a:r>
            <a:r>
              <a:rPr lang="en-US" dirty="0"/>
              <a:t>, and </a:t>
            </a:r>
            <a:r>
              <a:rPr lang="en-US" dirty="0">
                <a:hlinkClick r:id="rId10"/>
              </a:rPr>
              <a:t>Omsk hemorrhagic fever</a:t>
            </a:r>
            <a:r>
              <a:rPr lang="en-US" dirty="0"/>
              <a:t>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5972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Arboviruses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b="1" dirty="0" smtClean="0">
              <a:solidFill>
                <a:srgbClr val="CC00CC"/>
              </a:solidFill>
            </a:endParaRPr>
          </a:p>
          <a:p>
            <a:pPr marL="0" indent="0" algn="ctr">
              <a:buNone/>
            </a:pPr>
            <a:endParaRPr lang="en-US" b="1" dirty="0">
              <a:solidFill>
                <a:srgbClr val="CC00CC"/>
              </a:solidFill>
            </a:endParaRPr>
          </a:p>
          <a:p>
            <a:pPr marL="0" indent="0" algn="ctr">
              <a:buNone/>
            </a:pPr>
            <a:r>
              <a:rPr lang="en-US" b="1" dirty="0" err="1" smtClean="0">
                <a:solidFill>
                  <a:srgbClr val="FF0000"/>
                </a:solidFill>
              </a:rPr>
              <a:t>Chikungunya</a:t>
            </a:r>
            <a:r>
              <a:rPr lang="en-US" b="1" dirty="0" smtClean="0">
                <a:solidFill>
                  <a:srgbClr val="FF0000"/>
                </a:solidFill>
              </a:rPr>
              <a:t> fever </a:t>
            </a:r>
            <a:r>
              <a:rPr lang="en-US" b="1" dirty="0" smtClean="0"/>
              <a:t>– </a:t>
            </a:r>
            <a:r>
              <a:rPr lang="en-US" b="1" dirty="0" err="1" smtClean="0"/>
              <a:t>Alphavirus</a:t>
            </a:r>
            <a:r>
              <a:rPr lang="en-US" b="1" dirty="0" smtClean="0"/>
              <a:t> (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Togaviridae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indent="0" algn="ctr">
              <a:buNone/>
            </a:pPr>
            <a:endParaRPr lang="en-US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3615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Evolution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The </a:t>
            </a:r>
            <a:r>
              <a:rPr lang="en-US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origin</a:t>
            </a:r>
            <a:r>
              <a:rPr lang="en-US" dirty="0"/>
              <a:t> of these </a:t>
            </a:r>
            <a:r>
              <a:rPr lang="en-US" dirty="0" smtClean="0"/>
              <a:t>viruses- </a:t>
            </a:r>
            <a:r>
              <a:rPr lang="en-US" b="1" i="1" dirty="0"/>
              <a:t>9400 to 14,000 years ago</a:t>
            </a:r>
            <a:r>
              <a:rPr lang="en-US" dirty="0"/>
              <a:t>. </a:t>
            </a:r>
            <a:endParaRPr lang="en-US" dirty="0" smtClean="0"/>
          </a:p>
          <a:p>
            <a:r>
              <a:rPr lang="en-US" dirty="0"/>
              <a:t>World </a:t>
            </a:r>
            <a:r>
              <a:rPr lang="en-US" b="1" i="1" dirty="0"/>
              <a:t>dengue</a:t>
            </a:r>
            <a:r>
              <a:rPr lang="en-US" dirty="0"/>
              <a:t> </a:t>
            </a:r>
            <a:r>
              <a:rPr lang="en-US" dirty="0" smtClean="0"/>
              <a:t>strains (</a:t>
            </a:r>
            <a:r>
              <a:rPr lang="en-US" dirty="0"/>
              <a:t>Old World and New </a:t>
            </a:r>
            <a:r>
              <a:rPr lang="en-US" dirty="0" smtClean="0"/>
              <a:t>)- </a:t>
            </a:r>
            <a:r>
              <a:rPr lang="en-US" b="1" i="1" dirty="0"/>
              <a:t>150 and 450 years </a:t>
            </a:r>
            <a:r>
              <a:rPr lang="en-US" b="1" i="1" dirty="0" smtClean="0"/>
              <a:t>ago</a:t>
            </a:r>
          </a:p>
          <a:p>
            <a:r>
              <a:rPr lang="en-US" b="1" i="1" dirty="0"/>
              <a:t>tick borne encephalitis </a:t>
            </a:r>
            <a:r>
              <a:rPr lang="en-US" dirty="0"/>
              <a:t>strains diverged about </a:t>
            </a:r>
            <a:r>
              <a:rPr lang="en-US" b="1" i="1" dirty="0"/>
              <a:t>1087 </a:t>
            </a:r>
            <a:r>
              <a:rPr lang="en-US" dirty="0" smtClean="0"/>
              <a:t>years </a:t>
            </a:r>
            <a:r>
              <a:rPr lang="en-US" dirty="0"/>
              <a:t>ago</a:t>
            </a:r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5877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8534400" cy="4525963"/>
          </a:xfrm>
        </p:spPr>
        <p:txBody>
          <a:bodyPr/>
          <a:lstStyle/>
          <a:p>
            <a:endParaRPr lang="en-US" b="1" dirty="0" smtClean="0"/>
          </a:p>
          <a:p>
            <a:endParaRPr lang="en-US" b="1" dirty="0"/>
          </a:p>
          <a:p>
            <a:r>
              <a:rPr lang="en-US" b="1" dirty="0" err="1" smtClean="0"/>
              <a:t>Kunjin</a:t>
            </a:r>
            <a:r>
              <a:rPr lang="en-US" b="1" dirty="0" smtClean="0"/>
              <a:t> </a:t>
            </a:r>
            <a:r>
              <a:rPr lang="en-US" b="1" dirty="0"/>
              <a:t>virus </a:t>
            </a:r>
            <a:r>
              <a:rPr lang="en-US" dirty="0" smtClean="0"/>
              <a:t>from </a:t>
            </a:r>
            <a:r>
              <a:rPr lang="en-US" dirty="0"/>
              <a:t>West Nile virus </a:t>
            </a:r>
            <a:r>
              <a:rPr lang="en-US" dirty="0" smtClean="0"/>
              <a:t>-277 years </a:t>
            </a:r>
            <a:r>
              <a:rPr lang="en-US" dirty="0"/>
              <a:t>ago. </a:t>
            </a:r>
            <a:endParaRPr lang="en-US" dirty="0" smtClean="0"/>
          </a:p>
          <a:p>
            <a:r>
              <a:rPr lang="en-US" dirty="0" smtClean="0"/>
              <a:t>The </a:t>
            </a:r>
            <a:r>
              <a:rPr lang="en-US" b="1" i="1" dirty="0"/>
              <a:t>Japanese </a:t>
            </a:r>
            <a:r>
              <a:rPr lang="en-US" b="1" i="1" dirty="0" smtClean="0"/>
              <a:t>encephalitis</a:t>
            </a:r>
            <a:r>
              <a:rPr lang="en-US" dirty="0" smtClean="0"/>
              <a:t> </a:t>
            </a:r>
            <a:r>
              <a:rPr lang="en-US" b="1" i="1" dirty="0"/>
              <a:t>in Africa 2000–3000 years </a:t>
            </a:r>
            <a:r>
              <a:rPr lang="en-US" b="1" i="1" dirty="0" smtClean="0"/>
              <a:t>ago.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6564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Clinical triad of </a:t>
            </a:r>
            <a:r>
              <a:rPr lang="en-US" dirty="0" err="1" smtClean="0"/>
              <a:t>flavivirus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Many are spreading to new geographical areas and causing increased numbers of infections. </a:t>
            </a:r>
            <a:endParaRPr lang="en-US" dirty="0" smtClean="0"/>
          </a:p>
          <a:p>
            <a:r>
              <a:rPr lang="en-US" dirty="0" smtClean="0"/>
              <a:t>Traditionally</a:t>
            </a:r>
            <a:r>
              <a:rPr lang="en-US" dirty="0"/>
              <a:t>, three clinical syndromes are recognized: 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fever-arthralgia-rash</a:t>
            </a:r>
            <a:r>
              <a:rPr lang="en-US" dirty="0"/>
              <a:t>, 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viral </a:t>
            </a:r>
            <a:r>
              <a:rPr lang="en-US" dirty="0" err="1"/>
              <a:t>haemorrhagic</a:t>
            </a:r>
            <a:r>
              <a:rPr lang="en-US" dirty="0"/>
              <a:t> fever, and 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neurological </a:t>
            </a:r>
            <a:r>
              <a:rPr lang="en-US" dirty="0"/>
              <a:t>disease, </a:t>
            </a:r>
            <a:endParaRPr lang="en-US" dirty="0" smtClean="0"/>
          </a:p>
          <a:p>
            <a:pPr marL="0" indent="0">
              <a:buNone/>
            </a:pPr>
            <a:r>
              <a:rPr lang="en-US" b="1" dirty="0" smtClean="0"/>
              <a:t>Though </a:t>
            </a:r>
            <a:r>
              <a:rPr lang="en-US" b="1" dirty="0"/>
              <a:t>for some </a:t>
            </a:r>
            <a:r>
              <a:rPr lang="en-US" b="1" dirty="0" err="1"/>
              <a:t>flaviviruses</a:t>
            </a:r>
            <a:r>
              <a:rPr lang="en-US" b="1" dirty="0"/>
              <a:t> the disease pattern is changing.</a:t>
            </a:r>
          </a:p>
        </p:txBody>
      </p:sp>
    </p:spTree>
    <p:extLst>
      <p:ext uri="{BB962C8B-B14F-4D97-AF65-F5344CB8AC3E}">
        <p14:creationId xmlns:p14="http://schemas.microsoft.com/office/powerpoint/2010/main" val="1691202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How </a:t>
            </a:r>
            <a:r>
              <a:rPr lang="en-US" b="1" dirty="0" err="1"/>
              <a:t>flaviviruses</a:t>
            </a:r>
            <a:r>
              <a:rPr lang="en-US" b="1" dirty="0"/>
              <a:t> spread?</a:t>
            </a:r>
            <a:br>
              <a:rPr lang="en-US" b="1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Flaviviruses</a:t>
            </a:r>
            <a:r>
              <a:rPr lang="en-US" dirty="0"/>
              <a:t> are </a:t>
            </a:r>
            <a:r>
              <a:rPr lang="en-US" dirty="0" err="1"/>
              <a:t>arboviruses</a:t>
            </a:r>
            <a:r>
              <a:rPr lang="en-US" dirty="0"/>
              <a:t>, which means they are </a:t>
            </a:r>
            <a:r>
              <a:rPr lang="en-US" b="1" dirty="0"/>
              <a:t>spread via infected arthropod vectors such as ticks and mosquitoe</a:t>
            </a:r>
            <a:r>
              <a:rPr lang="en-US" dirty="0"/>
              <a:t>s. </a:t>
            </a:r>
          </a:p>
          <a:p>
            <a:r>
              <a:rPr lang="en-US" dirty="0"/>
              <a:t>Some </a:t>
            </a:r>
            <a:r>
              <a:rPr lang="en-US" dirty="0" err="1"/>
              <a:t>flaviviruses</a:t>
            </a:r>
            <a:r>
              <a:rPr lang="en-US" dirty="0"/>
              <a:t> (such as West Nile) exist in a bird-mosquito cycle and infections in humans are typically incidental and a “dead-end” for the virus. This means it cannot be transmitted to a new mosquito.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4262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716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8192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b="1" dirty="0" smtClean="0"/>
          </a:p>
          <a:p>
            <a:pPr marL="0" indent="0">
              <a:buNone/>
            </a:pPr>
            <a:r>
              <a:rPr lang="en-US" b="1" dirty="0" smtClean="0"/>
              <a:t>However</a:t>
            </a:r>
            <a:r>
              <a:rPr lang="en-US" b="1" dirty="0"/>
              <a:t>, </a:t>
            </a:r>
            <a:r>
              <a:rPr lang="en-US" b="1" dirty="0" err="1" smtClean="0">
                <a:solidFill>
                  <a:srgbClr val="FF0000"/>
                </a:solidFill>
              </a:rPr>
              <a:t>Chikungunya</a:t>
            </a:r>
            <a:r>
              <a:rPr lang="en-US" b="1" dirty="0" smtClean="0"/>
              <a:t>, </a:t>
            </a:r>
            <a:r>
              <a:rPr lang="en-US" b="1" dirty="0">
                <a:solidFill>
                  <a:srgbClr val="FF0000"/>
                </a:solidFill>
              </a:rPr>
              <a:t>dengue</a:t>
            </a:r>
            <a:r>
              <a:rPr lang="en-US" b="1" dirty="0"/>
              <a:t> and </a:t>
            </a:r>
            <a:r>
              <a:rPr lang="en-US" b="1" dirty="0" err="1">
                <a:solidFill>
                  <a:srgbClr val="FF0000"/>
                </a:solidFill>
              </a:rPr>
              <a:t>Zika</a:t>
            </a:r>
            <a:r>
              <a:rPr lang="en-US" b="1" dirty="0"/>
              <a:t> exist predominantly in a human-mosquito cycle. </a:t>
            </a:r>
            <a:endParaRPr lang="en-US" b="1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These </a:t>
            </a:r>
            <a:r>
              <a:rPr lang="en-US" dirty="0"/>
              <a:t>viruses grow very well in the human </a:t>
            </a:r>
            <a:r>
              <a:rPr lang="en-US" dirty="0" smtClean="0"/>
              <a:t>body and </a:t>
            </a:r>
            <a:r>
              <a:rPr lang="en-US" dirty="0"/>
              <a:t>therefore allow the re-infection </a:t>
            </a:r>
            <a:r>
              <a:rPr lang="en-US" dirty="0" smtClean="0"/>
              <a:t>of mosquitoes</a:t>
            </a:r>
            <a:r>
              <a:rPr lang="en-US" dirty="0"/>
              <a:t>.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8795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228601"/>
            <a:ext cx="5697034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3505200"/>
            <a:ext cx="4314825" cy="3121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010400" y="1066800"/>
            <a:ext cx="18764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Bird-mosquito cycle</a:t>
            </a:r>
            <a:endParaRPr lang="en-US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85800" y="4648200"/>
            <a:ext cx="18764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Human-mosquito cycle</a:t>
            </a:r>
            <a:endParaRPr lang="en-US" sz="2000" b="1" dirty="0"/>
          </a:p>
        </p:txBody>
      </p:sp>
      <p:sp>
        <p:nvSpPr>
          <p:cNvPr id="5" name="Right Arrow 4"/>
          <p:cNvSpPr/>
          <p:nvPr/>
        </p:nvSpPr>
        <p:spPr>
          <a:xfrm>
            <a:off x="2819400" y="4876801"/>
            <a:ext cx="685800" cy="18939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Left Arrow 5"/>
          <p:cNvSpPr/>
          <p:nvPr/>
        </p:nvSpPr>
        <p:spPr>
          <a:xfrm>
            <a:off x="6043612" y="1219200"/>
            <a:ext cx="738188" cy="17076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643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0"/>
            <a:ext cx="8229600" cy="2895600"/>
          </a:xfrm>
        </p:spPr>
        <p:txBody>
          <a:bodyPr>
            <a:normAutofit fontScale="90000"/>
          </a:bodyPr>
          <a:lstStyle/>
          <a:p>
            <a:r>
              <a:rPr lang="en-US" sz="7300" b="1" dirty="0" smtClean="0"/>
              <a:t>BANGLADESH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sz="5300" b="1" dirty="0" smtClean="0"/>
              <a:t>Dengue </a:t>
            </a:r>
            <a:br>
              <a:rPr lang="en-US" sz="5300" b="1" dirty="0" smtClean="0"/>
            </a:br>
            <a:r>
              <a:rPr lang="en-US" sz="5300" b="1" dirty="0" err="1" smtClean="0"/>
              <a:t>Zika</a:t>
            </a:r>
            <a:r>
              <a:rPr lang="en-US" sz="5300" b="1" dirty="0" smtClean="0"/>
              <a:t/>
            </a:r>
            <a:br>
              <a:rPr lang="en-US" sz="5300" b="1" dirty="0" smtClean="0"/>
            </a:br>
            <a:r>
              <a:rPr lang="en-US" sz="5300" b="1" dirty="0" smtClean="0"/>
              <a:t> </a:t>
            </a:r>
            <a:r>
              <a:rPr lang="en-US" sz="5300" b="1" dirty="0" err="1" smtClean="0"/>
              <a:t>Chikungunya</a:t>
            </a:r>
            <a:endParaRPr lang="en-US" sz="5300" b="1" dirty="0"/>
          </a:p>
        </p:txBody>
      </p:sp>
    </p:spTree>
    <p:extLst>
      <p:ext uri="{BB962C8B-B14F-4D97-AF65-F5344CB8AC3E}">
        <p14:creationId xmlns:p14="http://schemas.microsoft.com/office/powerpoint/2010/main" val="1178580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667000"/>
            <a:ext cx="8229600" cy="1143000"/>
          </a:xfrm>
        </p:spPr>
        <p:txBody>
          <a:bodyPr>
            <a:noAutofit/>
          </a:bodyPr>
          <a:lstStyle/>
          <a:p>
            <a:r>
              <a:rPr lang="en-US" sz="6600" b="1" dirty="0" smtClean="0"/>
              <a:t>DENGUE</a:t>
            </a:r>
            <a:endParaRPr lang="en-US" sz="6600" b="1" dirty="0"/>
          </a:p>
        </p:txBody>
      </p:sp>
    </p:spTree>
    <p:extLst>
      <p:ext uri="{BB962C8B-B14F-4D97-AF65-F5344CB8AC3E}">
        <p14:creationId xmlns:p14="http://schemas.microsoft.com/office/powerpoint/2010/main" val="2828770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" y="609600"/>
            <a:ext cx="8132591" cy="582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67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600" b="1" dirty="0"/>
              <a:t>Dengue and dengue </a:t>
            </a:r>
            <a:r>
              <a:rPr lang="en-US" sz="3600" b="1" dirty="0" smtClean="0"/>
              <a:t>hemorrhagic </a:t>
            </a:r>
            <a:r>
              <a:rPr lang="en-US" sz="3600" b="1" dirty="0"/>
              <a:t>fever: Key </a:t>
            </a:r>
            <a:r>
              <a:rPr lang="en-US" sz="3600" b="1" dirty="0" smtClean="0"/>
              <a:t>facts ( Global)</a:t>
            </a:r>
            <a:endParaRPr lang="en-US" sz="3600" b="1" dirty="0"/>
          </a:p>
        </p:txBody>
      </p:sp>
      <p:sp>
        <p:nvSpPr>
          <p:cNvPr id="31747" name="Content Placeholder 1"/>
          <p:cNvSpPr>
            <a:spLocks noGrp="1"/>
          </p:cNvSpPr>
          <p:nvPr>
            <p:ph idx="1"/>
          </p:nvPr>
        </p:nvSpPr>
        <p:spPr>
          <a:xfrm>
            <a:off x="457200" y="1600200"/>
            <a:ext cx="7620000" cy="4267200"/>
          </a:xfrm>
        </p:spPr>
        <p:txBody>
          <a:bodyPr/>
          <a:lstStyle/>
          <a:p>
            <a:r>
              <a:rPr lang="en-US" sz="2800" dirty="0" smtClean="0"/>
              <a:t>Dengue and DHF is endemic in </a:t>
            </a:r>
            <a:r>
              <a:rPr lang="en-US" sz="2800" dirty="0" smtClean="0">
                <a:solidFill>
                  <a:srgbClr val="C00000"/>
                </a:solidFill>
              </a:rPr>
              <a:t>more than 100 countries</a:t>
            </a:r>
            <a:r>
              <a:rPr lang="en-US" sz="2800" dirty="0" smtClean="0"/>
              <a:t> in the WHO regions of </a:t>
            </a:r>
          </a:p>
          <a:p>
            <a:pPr lvl="1">
              <a:buFont typeface="Wingdings" pitchFamily="2" charset="2"/>
              <a:buChar char="Ø"/>
            </a:pPr>
            <a:r>
              <a:rPr lang="en-US" sz="2400" b="1" dirty="0" smtClean="0"/>
              <a:t>Africa,  </a:t>
            </a:r>
          </a:p>
          <a:p>
            <a:pPr lvl="1">
              <a:buFont typeface="Wingdings" pitchFamily="2" charset="2"/>
              <a:buChar char="Ø"/>
            </a:pPr>
            <a:r>
              <a:rPr lang="en-US" sz="2400" b="1" dirty="0" smtClean="0"/>
              <a:t> Americas, </a:t>
            </a:r>
          </a:p>
          <a:p>
            <a:pPr lvl="1">
              <a:buFont typeface="Wingdings" pitchFamily="2" charset="2"/>
              <a:buChar char="Ø"/>
            </a:pPr>
            <a:r>
              <a:rPr lang="en-US" sz="2400" b="1" dirty="0" smtClean="0"/>
              <a:t>Eastern Mediterranean,  </a:t>
            </a:r>
          </a:p>
          <a:p>
            <a:pPr lvl="1">
              <a:buFont typeface="Wingdings" pitchFamily="2" charset="2"/>
              <a:buChar char="Ø"/>
            </a:pPr>
            <a:r>
              <a:rPr lang="en-US" sz="2400" b="1" dirty="0" smtClean="0"/>
              <a:t>South-East Asia and </a:t>
            </a:r>
          </a:p>
          <a:p>
            <a:pPr lvl="1">
              <a:buFont typeface="Wingdings" pitchFamily="2" charset="2"/>
              <a:buChar char="Ø"/>
            </a:pPr>
            <a:r>
              <a:rPr lang="en-US" sz="2400" b="1" dirty="0" smtClean="0"/>
              <a:t>Western Pacific. </a:t>
            </a:r>
          </a:p>
          <a:p>
            <a:r>
              <a:rPr lang="en-US" sz="2800" dirty="0" smtClean="0"/>
              <a:t>The </a:t>
            </a:r>
            <a:r>
              <a:rPr lang="en-US" sz="2800" dirty="0" smtClean="0">
                <a:solidFill>
                  <a:srgbClr val="FF0000"/>
                </a:solidFill>
              </a:rPr>
              <a:t>South-East Asia and Western Pacific </a:t>
            </a:r>
            <a:r>
              <a:rPr lang="en-US" sz="2800" dirty="0" smtClean="0"/>
              <a:t>regions are the most seriously affected.</a:t>
            </a:r>
          </a:p>
        </p:txBody>
      </p:sp>
      <p:pic>
        <p:nvPicPr>
          <p:cNvPr id="3174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7400"/>
            <a:ext cx="1524000" cy="102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8319148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 descr="C:\Users\user\Desktop\flavivirus\DOC Flavi\map_3-03-small Dengu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2" y="395287"/>
            <a:ext cx="8905875" cy="606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6665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600" b="1" dirty="0"/>
              <a:t>Dengue and dengue </a:t>
            </a:r>
            <a:r>
              <a:rPr lang="en-US" sz="3600" b="1" dirty="0" smtClean="0"/>
              <a:t>hemorrhagic </a:t>
            </a:r>
            <a:r>
              <a:rPr lang="en-US" sz="3600" b="1" dirty="0"/>
              <a:t>fever: Key </a:t>
            </a:r>
            <a:r>
              <a:rPr lang="en-US" sz="3600" b="1" dirty="0" smtClean="0"/>
              <a:t>facts ( Global)</a:t>
            </a:r>
            <a:endParaRPr lang="en-US" sz="3600" b="1" dirty="0"/>
          </a:p>
        </p:txBody>
      </p:sp>
      <p:sp>
        <p:nvSpPr>
          <p:cNvPr id="30723" name="Content Placeholder 1"/>
          <p:cNvSpPr>
            <a:spLocks noGrp="1"/>
          </p:cNvSpPr>
          <p:nvPr>
            <p:ph idx="1"/>
          </p:nvPr>
        </p:nvSpPr>
        <p:spPr>
          <a:xfrm>
            <a:off x="152400" y="1600200"/>
            <a:ext cx="8763000" cy="4267200"/>
          </a:xfrm>
        </p:spPr>
        <p:txBody>
          <a:bodyPr>
            <a:noAutofit/>
          </a:bodyPr>
          <a:lstStyle/>
          <a:p>
            <a:r>
              <a:rPr lang="en-US" sz="2800" dirty="0" smtClean="0"/>
              <a:t>Some </a:t>
            </a:r>
            <a:r>
              <a:rPr lang="en-US" sz="2800" b="1" dirty="0" smtClean="0"/>
              <a:t>2.5 billion </a:t>
            </a:r>
            <a:r>
              <a:rPr lang="en-US" sz="2800" dirty="0" smtClean="0"/>
              <a:t>people – </a:t>
            </a:r>
            <a:r>
              <a:rPr lang="en-US" sz="2800" b="1" dirty="0" smtClean="0"/>
              <a:t>two fifths of the world's population</a:t>
            </a:r>
            <a:r>
              <a:rPr lang="en-US" sz="2800" dirty="0" smtClean="0"/>
              <a:t> in tropical and subtropical countries – are at risk.</a:t>
            </a:r>
          </a:p>
          <a:p>
            <a:r>
              <a:rPr lang="en-US" sz="2800" dirty="0" smtClean="0"/>
              <a:t>An estimated 50 million dengue infections occur worldwide annually.</a:t>
            </a:r>
          </a:p>
          <a:p>
            <a:r>
              <a:rPr lang="en-US" sz="2800" dirty="0" smtClean="0"/>
              <a:t>An estimated 500 000 people with DHF require hospitalization each year and about 2.5% of those affected die.</a:t>
            </a:r>
          </a:p>
        </p:txBody>
      </p:sp>
      <p:pic>
        <p:nvPicPr>
          <p:cNvPr id="3072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7400"/>
            <a:ext cx="1524000" cy="102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5932553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800" b="1" dirty="0"/>
              <a:t>Dengue and dengue </a:t>
            </a:r>
            <a:r>
              <a:rPr lang="en-US" sz="3800" b="1" dirty="0" smtClean="0"/>
              <a:t>hemorrhagic </a:t>
            </a:r>
            <a:r>
              <a:rPr lang="en-US" sz="3800" b="1" dirty="0"/>
              <a:t>fever: Key facts</a:t>
            </a:r>
          </a:p>
        </p:txBody>
      </p:sp>
      <p:sp>
        <p:nvSpPr>
          <p:cNvPr id="32771" name="Content Placeholder 1"/>
          <p:cNvSpPr>
            <a:spLocks noGrp="1"/>
          </p:cNvSpPr>
          <p:nvPr>
            <p:ph idx="1"/>
          </p:nvPr>
        </p:nvSpPr>
        <p:spPr>
          <a:xfrm>
            <a:off x="203548" y="1341437"/>
            <a:ext cx="89154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800" dirty="0"/>
          </a:p>
          <a:p>
            <a:endParaRPr lang="en-US" sz="2800" dirty="0" smtClean="0"/>
          </a:p>
          <a:p>
            <a:r>
              <a:rPr lang="en-US" sz="2800" dirty="0" smtClean="0"/>
              <a:t>Epidemics of dengue are increasing in frequency. </a:t>
            </a:r>
            <a:r>
              <a:rPr lang="en-US" sz="2800" b="1" i="1" dirty="0" err="1" smtClean="0"/>
              <a:t>Aedes</a:t>
            </a:r>
            <a:r>
              <a:rPr lang="en-US" sz="2800" b="1" i="1" dirty="0" smtClean="0"/>
              <a:t> (</a:t>
            </a:r>
            <a:r>
              <a:rPr lang="en-US" sz="2800" b="1" i="1" dirty="0" err="1" smtClean="0"/>
              <a:t>Stegomyia</a:t>
            </a:r>
            <a:r>
              <a:rPr lang="en-US" sz="2800" b="1" i="1" dirty="0" smtClean="0"/>
              <a:t>) </a:t>
            </a:r>
            <a:r>
              <a:rPr lang="en-US" sz="2800" b="1" i="1" dirty="0" err="1" smtClean="0"/>
              <a:t>aegypti</a:t>
            </a:r>
            <a:r>
              <a:rPr lang="en-US" sz="2800" b="1" i="1" dirty="0" smtClean="0"/>
              <a:t> </a:t>
            </a:r>
            <a:r>
              <a:rPr lang="en-US" sz="2800" dirty="0" smtClean="0"/>
              <a:t>is the primary epidemic vector.</a:t>
            </a:r>
          </a:p>
          <a:p>
            <a:r>
              <a:rPr lang="en-US" sz="2800" dirty="0"/>
              <a:t>I</a:t>
            </a:r>
            <a:r>
              <a:rPr lang="en-US" sz="2800" dirty="0" smtClean="0"/>
              <a:t>t is primarily an urban disease, but dengue and DHF are now spreading to rural areas worldwide.</a:t>
            </a:r>
          </a:p>
        </p:txBody>
      </p:sp>
      <p:pic>
        <p:nvPicPr>
          <p:cNvPr id="3277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7400"/>
            <a:ext cx="1524000" cy="102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2169065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800" b="1" dirty="0"/>
              <a:t>Climate change and its impact on dengue disease burden</a:t>
            </a:r>
          </a:p>
        </p:txBody>
      </p:sp>
      <p:sp>
        <p:nvSpPr>
          <p:cNvPr id="54275" name="Content Placeholder 1"/>
          <p:cNvSpPr>
            <a:spLocks noGrp="1"/>
          </p:cNvSpPr>
          <p:nvPr>
            <p:ph idx="1"/>
          </p:nvPr>
        </p:nvSpPr>
        <p:spPr>
          <a:xfrm>
            <a:off x="76200" y="1600200"/>
            <a:ext cx="8915400" cy="4525963"/>
          </a:xfrm>
        </p:spPr>
        <p:txBody>
          <a:bodyPr>
            <a:noAutofit/>
          </a:bodyPr>
          <a:lstStyle/>
          <a:p>
            <a:endParaRPr lang="en-US" sz="2800" b="1" dirty="0" smtClean="0"/>
          </a:p>
          <a:p>
            <a:r>
              <a:rPr lang="en-US" sz="2800" b="1" dirty="0" smtClean="0"/>
              <a:t>Global warming - </a:t>
            </a:r>
            <a:r>
              <a:rPr lang="en-US" sz="2800" dirty="0" smtClean="0"/>
              <a:t>A 2.0 °C–4.5 °C rise in average global temperatures by the year 2100.</a:t>
            </a:r>
            <a:endParaRPr lang="en-US" sz="2800" dirty="0"/>
          </a:p>
          <a:p>
            <a:r>
              <a:rPr lang="en-US" sz="2800" dirty="0" smtClean="0"/>
              <a:t>With a 2 °</a:t>
            </a:r>
            <a:r>
              <a:rPr lang="en-US" sz="2800" dirty="0"/>
              <a:t>C</a:t>
            </a:r>
            <a:r>
              <a:rPr lang="en-US" sz="2800" dirty="0" smtClean="0"/>
              <a:t> increase in temperature the </a:t>
            </a:r>
            <a:r>
              <a:rPr lang="en-US" sz="2800" b="1" dirty="0" smtClean="0"/>
              <a:t>incubation period of DENV will be shortened</a:t>
            </a:r>
            <a:r>
              <a:rPr lang="en-US" sz="2800" dirty="0" smtClean="0"/>
              <a:t>. </a:t>
            </a:r>
          </a:p>
          <a:p>
            <a:r>
              <a:rPr lang="en-US" sz="2800" b="1" dirty="0" smtClean="0"/>
              <a:t>Mosquitoes will bite more frequently </a:t>
            </a:r>
            <a:r>
              <a:rPr lang="en-US" sz="2800" dirty="0" smtClean="0"/>
              <a:t>because of dehydration.</a:t>
            </a:r>
          </a:p>
        </p:txBody>
      </p:sp>
      <p:pic>
        <p:nvPicPr>
          <p:cNvPr id="5427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7400"/>
            <a:ext cx="1524000" cy="102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501166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i="1" dirty="0" err="1"/>
              <a:t>Flaviviridae</a:t>
            </a:r>
            <a:r>
              <a:rPr lang="en-US" b="1" i="1" dirty="0"/>
              <a:t/>
            </a:r>
            <a:br>
              <a:rPr lang="en-US" b="1" i="1" dirty="0"/>
            </a:b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 smtClean="0"/>
              <a:t>A </a:t>
            </a:r>
            <a:r>
              <a:rPr lang="en-US" dirty="0"/>
              <a:t>family of positive, single-stranded, enveloped RNA viruses. </a:t>
            </a:r>
            <a:endParaRPr lang="en-US" dirty="0" smtClean="0"/>
          </a:p>
          <a:p>
            <a:r>
              <a:rPr lang="en-US" dirty="0" smtClean="0"/>
              <a:t>Found </a:t>
            </a:r>
            <a:r>
              <a:rPr lang="en-US" dirty="0"/>
              <a:t>in arthropods, (primarily ticks and mosquitoes), and can occasionally infect humans</a:t>
            </a:r>
            <a:r>
              <a:rPr lang="en-US" dirty="0" smtClean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1600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2000"/>
            <a:ext cx="8229600" cy="5364163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 smtClean="0"/>
              <a:t>In </a:t>
            </a:r>
            <a:r>
              <a:rPr lang="en-US" dirty="0"/>
              <a:t>Bangladesh </a:t>
            </a:r>
            <a:r>
              <a:rPr lang="en-US" b="1" dirty="0"/>
              <a:t>first diagnosed case of Dengue</a:t>
            </a:r>
            <a:r>
              <a:rPr lang="en-US" dirty="0"/>
              <a:t> was in </a:t>
            </a:r>
            <a:r>
              <a:rPr lang="en-US" b="1" dirty="0"/>
              <a:t>1999</a:t>
            </a:r>
            <a:r>
              <a:rPr lang="en-US" dirty="0"/>
              <a:t>. </a:t>
            </a:r>
            <a:endParaRPr lang="en-US" dirty="0" smtClean="0"/>
          </a:p>
          <a:p>
            <a:r>
              <a:rPr lang="en-US" dirty="0" smtClean="0"/>
              <a:t>It </a:t>
            </a:r>
            <a:r>
              <a:rPr lang="en-US" b="1" dirty="0"/>
              <a:t>re-emerged</a:t>
            </a:r>
            <a:r>
              <a:rPr lang="en-US" dirty="0"/>
              <a:t> in Bangladesh </a:t>
            </a:r>
            <a:r>
              <a:rPr lang="en-US" b="1" dirty="0"/>
              <a:t>in 2000 </a:t>
            </a:r>
            <a:r>
              <a:rPr lang="en-US" dirty="0"/>
              <a:t>after an earlier outbreak as </a:t>
            </a:r>
            <a:r>
              <a:rPr lang="en-US" b="1" dirty="0"/>
              <a:t>Dhaka Fever </a:t>
            </a:r>
            <a:r>
              <a:rPr lang="en-US" dirty="0"/>
              <a:t>in </a:t>
            </a:r>
            <a:r>
              <a:rPr lang="en-US" b="1" dirty="0"/>
              <a:t>1960s</a:t>
            </a:r>
            <a:r>
              <a:rPr lang="en-US" dirty="0"/>
              <a:t>. </a:t>
            </a:r>
            <a:endParaRPr lang="en-US" dirty="0" smtClean="0"/>
          </a:p>
          <a:p>
            <a:r>
              <a:rPr lang="en-US" dirty="0" smtClean="0"/>
              <a:t>According </a:t>
            </a:r>
            <a:r>
              <a:rPr lang="en-US" dirty="0"/>
              <a:t>to the </a:t>
            </a:r>
            <a:r>
              <a:rPr lang="en-US" dirty="0" smtClean="0"/>
              <a:t>CDC, DGHS, </a:t>
            </a:r>
            <a:r>
              <a:rPr lang="en-US" dirty="0"/>
              <a:t>in Dhaka city the total number of cases </a:t>
            </a:r>
            <a:r>
              <a:rPr lang="en-US" dirty="0" smtClean="0"/>
              <a:t>up to September is </a:t>
            </a:r>
            <a:r>
              <a:rPr lang="en-US" sz="3600" b="1" dirty="0" smtClean="0"/>
              <a:t>1507</a:t>
            </a:r>
            <a:r>
              <a:rPr lang="en-US" b="1" dirty="0" smtClean="0"/>
              <a:t> </a:t>
            </a:r>
            <a:r>
              <a:rPr lang="en-US" b="1" dirty="0"/>
              <a:t>in 2017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97131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762000"/>
            <a:ext cx="8448508" cy="5715000"/>
          </a:xfrm>
        </p:spPr>
      </p:pic>
    </p:spTree>
    <p:extLst>
      <p:ext uri="{BB962C8B-B14F-4D97-AF65-F5344CB8AC3E}">
        <p14:creationId xmlns:p14="http://schemas.microsoft.com/office/powerpoint/2010/main" val="126674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57200"/>
            <a:ext cx="8276917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630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04800"/>
            <a:ext cx="8546123" cy="6172200"/>
          </a:xfrm>
        </p:spPr>
      </p:pic>
      <p:sp>
        <p:nvSpPr>
          <p:cNvPr id="6" name="Rounded Rectangle 5"/>
          <p:cNvSpPr/>
          <p:nvPr/>
        </p:nvSpPr>
        <p:spPr>
          <a:xfrm>
            <a:off x="304800" y="3200400"/>
            <a:ext cx="8546123" cy="3810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178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DENGUE</a:t>
            </a:r>
            <a:endParaRPr lang="en-U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1738070"/>
            <a:ext cx="8229600" cy="4250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417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Structure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There </a:t>
            </a:r>
            <a:r>
              <a:rPr lang="en-US" dirty="0"/>
              <a:t>are </a:t>
            </a:r>
            <a:r>
              <a:rPr lang="en-US" b="1" dirty="0"/>
              <a:t>four virus serotypes</a:t>
            </a:r>
            <a:r>
              <a:rPr lang="en-US" dirty="0"/>
              <a:t>, which are designated as </a:t>
            </a:r>
            <a:r>
              <a:rPr lang="en-US" dirty="0">
                <a:solidFill>
                  <a:srgbClr val="FF0000"/>
                </a:solidFill>
              </a:rPr>
              <a:t>DENV-1, DENV-2, DENV-3 and DENV-4. </a:t>
            </a:r>
          </a:p>
          <a:p>
            <a:r>
              <a:rPr lang="en-US" dirty="0"/>
              <a:t>Infection with any one serotype confers lifelong immunity to that virus serotype.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3496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 Box 2"/>
          <p:cNvSpPr txBox="1">
            <a:spLocks noChangeArrowheads="1"/>
          </p:cNvSpPr>
          <p:nvPr/>
        </p:nvSpPr>
        <p:spPr bwMode="auto">
          <a:xfrm>
            <a:off x="9525" y="1928813"/>
            <a:ext cx="9134475" cy="394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3200">
                <a:latin typeface="Comic Sans MS" pitchFamily="66" charset="0"/>
              </a:rPr>
              <a:t>    </a:t>
            </a:r>
            <a:r>
              <a:rPr lang="en-US" sz="3200">
                <a:solidFill>
                  <a:schemeClr val="tx2"/>
                </a:solidFill>
                <a:latin typeface="Comic Sans MS" pitchFamily="66" charset="0"/>
              </a:rPr>
              <a:t>Asymptomatic</a:t>
            </a:r>
            <a:r>
              <a:rPr lang="th-TH" sz="3200">
                <a:solidFill>
                  <a:schemeClr val="tx2"/>
                </a:solidFill>
                <a:latin typeface="Comic Sans MS" pitchFamily="66" charset="0"/>
                <a:cs typeface="Cordia New" pitchFamily="34" charset="-34"/>
              </a:rPr>
              <a:t> </a:t>
            </a:r>
            <a:r>
              <a:rPr lang="th-TH">
                <a:solidFill>
                  <a:schemeClr val="tx2"/>
                </a:solidFill>
                <a:latin typeface="Comic Sans MS" pitchFamily="66" charset="0"/>
                <a:cs typeface="Cordia New" pitchFamily="34" charset="-34"/>
              </a:rPr>
              <a:t>        </a:t>
            </a:r>
            <a:r>
              <a:rPr lang="en-US">
                <a:solidFill>
                  <a:schemeClr val="tx2"/>
                </a:solidFill>
                <a:latin typeface="Comic Sans MS" pitchFamily="66" charset="0"/>
              </a:rPr>
              <a:t>    </a:t>
            </a:r>
            <a:r>
              <a:rPr lang="th-TH">
                <a:solidFill>
                  <a:schemeClr val="tx2"/>
                </a:solidFill>
                <a:latin typeface="Comic Sans MS" pitchFamily="66" charset="0"/>
                <a:cs typeface="Cordia New" pitchFamily="34" charset="-34"/>
              </a:rPr>
              <a:t>           </a:t>
            </a:r>
            <a:r>
              <a:rPr lang="en-US" sz="3200">
                <a:solidFill>
                  <a:schemeClr val="tx2"/>
                </a:solidFill>
                <a:latin typeface="Comic Sans MS" pitchFamily="66" charset="0"/>
              </a:rPr>
              <a:t>Symptomatic</a:t>
            </a:r>
            <a:r>
              <a:rPr lang="th-TH" sz="3200">
                <a:solidFill>
                  <a:schemeClr val="tx2"/>
                </a:solidFill>
                <a:latin typeface="Comic Sans MS" pitchFamily="66" charset="0"/>
                <a:cs typeface="Cordia New" pitchFamily="34" charset="-34"/>
              </a:rPr>
              <a:t>                </a:t>
            </a:r>
          </a:p>
          <a:p>
            <a:pPr>
              <a:lnSpc>
                <a:spcPct val="90000"/>
              </a:lnSpc>
            </a:pPr>
            <a:endParaRPr lang="th-TH" sz="3200">
              <a:solidFill>
                <a:schemeClr val="tx2"/>
              </a:solidFill>
              <a:latin typeface="Comic Sans MS" pitchFamily="66" charset="0"/>
              <a:cs typeface="Cordia New" pitchFamily="34" charset="-34"/>
            </a:endParaRPr>
          </a:p>
          <a:p>
            <a:pPr>
              <a:lnSpc>
                <a:spcPct val="90000"/>
              </a:lnSpc>
            </a:pPr>
            <a:r>
              <a:rPr lang="th-TH" sz="3200">
                <a:solidFill>
                  <a:schemeClr val="tx2"/>
                </a:solidFill>
                <a:latin typeface="Comic Sans MS" pitchFamily="66" charset="0"/>
                <a:cs typeface="Cordia New" pitchFamily="34" charset="-34"/>
              </a:rPr>
              <a:t>                                          </a:t>
            </a:r>
          </a:p>
          <a:p>
            <a:pPr>
              <a:lnSpc>
                <a:spcPct val="90000"/>
              </a:lnSpc>
            </a:pPr>
            <a:r>
              <a:rPr lang="en-US" sz="2000">
                <a:solidFill>
                  <a:schemeClr val="tx2"/>
                </a:solidFill>
                <a:latin typeface="Comic Sans MS" pitchFamily="66" charset="0"/>
              </a:rPr>
              <a:t>  </a:t>
            </a:r>
            <a:r>
              <a:rPr lang="en-US" sz="3200">
                <a:solidFill>
                  <a:srgbClr val="FF0000"/>
                </a:solidFill>
                <a:latin typeface="Comic Sans MS" pitchFamily="66" charset="0"/>
              </a:rPr>
              <a:t>Viral syndrome</a:t>
            </a:r>
            <a:r>
              <a:rPr lang="en-US" sz="3200">
                <a:solidFill>
                  <a:schemeClr val="tx2"/>
                </a:solidFill>
                <a:latin typeface="Comic Sans MS" pitchFamily="66" charset="0"/>
              </a:rPr>
              <a:t>   </a:t>
            </a:r>
            <a:r>
              <a:rPr lang="en-US" sz="3200">
                <a:solidFill>
                  <a:srgbClr val="FF0000"/>
                </a:solidFill>
                <a:latin typeface="Comic Sans MS" pitchFamily="66" charset="0"/>
              </a:rPr>
              <a:t>Dengue fever</a:t>
            </a:r>
            <a:r>
              <a:rPr lang="en-US" sz="3200">
                <a:solidFill>
                  <a:schemeClr val="tx2"/>
                </a:solidFill>
                <a:latin typeface="Comic Sans MS" pitchFamily="66" charset="0"/>
              </a:rPr>
              <a:t>        </a:t>
            </a:r>
            <a:r>
              <a:rPr lang="en-US" sz="3200">
                <a:solidFill>
                  <a:srgbClr val="FF0000"/>
                </a:solidFill>
                <a:latin typeface="Comic Sans MS" pitchFamily="66" charset="0"/>
              </a:rPr>
              <a:t>DHF</a:t>
            </a:r>
          </a:p>
          <a:p>
            <a:pPr>
              <a:lnSpc>
                <a:spcPct val="90000"/>
              </a:lnSpc>
            </a:pPr>
            <a:endParaRPr lang="en-US">
              <a:solidFill>
                <a:schemeClr val="tx2"/>
              </a:solidFill>
              <a:latin typeface="Comic Sans MS" pitchFamily="66" charset="0"/>
            </a:endParaRPr>
          </a:p>
          <a:p>
            <a:pPr>
              <a:lnSpc>
                <a:spcPct val="90000"/>
              </a:lnSpc>
            </a:pPr>
            <a:endParaRPr lang="en-US">
              <a:solidFill>
                <a:schemeClr val="tx2"/>
              </a:solidFill>
              <a:latin typeface="Comic Sans MS" pitchFamily="66" charset="0"/>
            </a:endParaRPr>
          </a:p>
          <a:p>
            <a:pPr>
              <a:lnSpc>
                <a:spcPct val="90000"/>
              </a:lnSpc>
            </a:pPr>
            <a:endParaRPr lang="en-US">
              <a:solidFill>
                <a:schemeClr val="tx2"/>
              </a:solidFill>
              <a:latin typeface="Comic Sans MS" pitchFamily="66" charset="0"/>
            </a:endParaRPr>
          </a:p>
          <a:p>
            <a:pPr>
              <a:lnSpc>
                <a:spcPct val="90000"/>
              </a:lnSpc>
            </a:pPr>
            <a:r>
              <a:rPr lang="en-US" sz="3200">
                <a:solidFill>
                  <a:schemeClr val="tx2"/>
                </a:solidFill>
                <a:latin typeface="Comic Sans MS" pitchFamily="66" charset="0"/>
              </a:rPr>
              <a:t>                                              </a:t>
            </a:r>
            <a:endParaRPr lang="th-TH" sz="3200">
              <a:solidFill>
                <a:schemeClr val="tx2"/>
              </a:solidFill>
              <a:latin typeface="Comic Sans MS" pitchFamily="66" charset="0"/>
              <a:cs typeface="Cordia New" pitchFamily="34" charset="-34"/>
            </a:endParaRPr>
          </a:p>
          <a:p>
            <a:pPr>
              <a:lnSpc>
                <a:spcPct val="90000"/>
              </a:lnSpc>
            </a:pPr>
            <a:r>
              <a:rPr lang="th-TH" sz="3200">
                <a:solidFill>
                  <a:schemeClr val="tx2"/>
                </a:solidFill>
                <a:latin typeface="Comic Sans MS" pitchFamily="66" charset="0"/>
                <a:cs typeface="Cordia New" pitchFamily="34" charset="-34"/>
              </a:rPr>
              <a:t>                                                    </a:t>
            </a:r>
            <a:r>
              <a:rPr lang="en-US" sz="3200">
                <a:solidFill>
                  <a:schemeClr val="tx2"/>
                </a:solidFill>
                <a:latin typeface="Comic Sans MS" pitchFamily="66" charset="0"/>
              </a:rPr>
              <a:t>                    </a:t>
            </a:r>
            <a:r>
              <a:rPr lang="th-TH" sz="3200">
                <a:solidFill>
                  <a:schemeClr val="tx2"/>
                </a:solidFill>
                <a:latin typeface="Comic Sans MS" pitchFamily="66" charset="0"/>
                <a:cs typeface="Cordia New" pitchFamily="34" charset="-34"/>
              </a:rPr>
              <a:t>  </a:t>
            </a:r>
            <a:r>
              <a:rPr lang="en-US" sz="3200">
                <a:solidFill>
                  <a:schemeClr val="tx2"/>
                </a:solidFill>
                <a:latin typeface="Comic Sans MS" pitchFamily="66" charset="0"/>
              </a:rPr>
              <a:t>    </a:t>
            </a:r>
            <a:r>
              <a:rPr lang="th-TH" sz="3200">
                <a:solidFill>
                  <a:schemeClr val="tx2"/>
                </a:solidFill>
                <a:latin typeface="Comic Sans MS" pitchFamily="66" charset="0"/>
                <a:cs typeface="Cordia New" pitchFamily="34" charset="-34"/>
              </a:rPr>
              <a:t>     </a:t>
            </a:r>
            <a:r>
              <a:rPr lang="en-US" sz="3200">
                <a:solidFill>
                  <a:schemeClr val="tx2"/>
                </a:solidFill>
                <a:latin typeface="Comic Sans MS" pitchFamily="66" charset="0"/>
              </a:rPr>
              <a:t> </a:t>
            </a:r>
            <a:endParaRPr lang="th-TH" sz="3200">
              <a:solidFill>
                <a:schemeClr val="accent1"/>
              </a:solidFill>
              <a:latin typeface="Comic Sans MS" pitchFamily="66" charset="0"/>
              <a:cs typeface="Cordia New" pitchFamily="34" charset="-34"/>
            </a:endParaRPr>
          </a:p>
          <a:p>
            <a:pPr>
              <a:lnSpc>
                <a:spcPct val="90000"/>
              </a:lnSpc>
            </a:pPr>
            <a:r>
              <a:rPr lang="th-TH" sz="2400">
                <a:solidFill>
                  <a:schemeClr val="tx2"/>
                </a:solidFill>
                <a:latin typeface="Comic Sans MS" pitchFamily="66" charset="0"/>
                <a:cs typeface="Cordia New" pitchFamily="34" charset="-34"/>
              </a:rPr>
              <a:t>                                                 </a:t>
            </a:r>
            <a:r>
              <a:rPr lang="en-US" sz="2400">
                <a:solidFill>
                  <a:schemeClr val="tx2"/>
                </a:solidFill>
                <a:latin typeface="Comic Sans MS" pitchFamily="66" charset="0"/>
              </a:rPr>
              <a:t>         </a:t>
            </a:r>
            <a:r>
              <a:rPr lang="th-TH" sz="2400">
                <a:solidFill>
                  <a:schemeClr val="tx2"/>
                </a:solidFill>
                <a:latin typeface="Comic Sans MS" pitchFamily="66" charset="0"/>
                <a:cs typeface="Cordia New" pitchFamily="34" charset="-34"/>
              </a:rPr>
              <a:t> </a:t>
            </a:r>
            <a:r>
              <a:rPr lang="en-US" sz="2400">
                <a:solidFill>
                  <a:schemeClr val="tx2"/>
                </a:solidFill>
                <a:latin typeface="Comic Sans MS" pitchFamily="66" charset="0"/>
              </a:rPr>
              <a:t>       </a:t>
            </a:r>
            <a:r>
              <a:rPr lang="th-TH" sz="3200">
                <a:solidFill>
                  <a:schemeClr val="tx2"/>
                </a:solidFill>
                <a:latin typeface="Comic Sans MS" pitchFamily="66" charset="0"/>
                <a:cs typeface="Cordia New" pitchFamily="34" charset="-34"/>
              </a:rPr>
              <a:t>    </a:t>
            </a:r>
          </a:p>
        </p:txBody>
      </p:sp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1692275" y="333375"/>
            <a:ext cx="6624638" cy="70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latin typeface="Comic Sans MS" pitchFamily="66" charset="0"/>
                <a:cs typeface="+mn-cs"/>
              </a:rPr>
              <a:t>Dengue</a:t>
            </a:r>
            <a:r>
              <a:rPr lang="en-US" sz="4000" b="1" dirty="0">
                <a:latin typeface="+mj-lt"/>
                <a:cs typeface="+mn-cs"/>
              </a:rPr>
              <a:t> virus infection</a:t>
            </a:r>
            <a:r>
              <a:rPr lang="th-TH" sz="4000" b="1" dirty="0">
                <a:latin typeface="+mj-lt"/>
                <a:cs typeface="+mn-cs"/>
              </a:rPr>
              <a:t> </a:t>
            </a:r>
          </a:p>
        </p:txBody>
      </p:sp>
      <p:sp>
        <p:nvSpPr>
          <p:cNvPr id="52228" name="Line 4"/>
          <p:cNvSpPr>
            <a:spLocks noChangeShapeType="1"/>
          </p:cNvSpPr>
          <p:nvPr/>
        </p:nvSpPr>
        <p:spPr bwMode="auto">
          <a:xfrm>
            <a:off x="1973263" y="1643063"/>
            <a:ext cx="51974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29" name="Line 5"/>
          <p:cNvSpPr>
            <a:spLocks noChangeShapeType="1"/>
          </p:cNvSpPr>
          <p:nvPr/>
        </p:nvSpPr>
        <p:spPr bwMode="auto">
          <a:xfrm>
            <a:off x="6324600" y="4648200"/>
            <a:ext cx="21907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30" name="Line 6"/>
          <p:cNvSpPr>
            <a:spLocks noChangeShapeType="1"/>
          </p:cNvSpPr>
          <p:nvPr/>
        </p:nvSpPr>
        <p:spPr bwMode="auto">
          <a:xfrm>
            <a:off x="4572000" y="1211263"/>
            <a:ext cx="0" cy="4397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31" name="Line 7"/>
          <p:cNvSpPr>
            <a:spLocks noChangeShapeType="1"/>
          </p:cNvSpPr>
          <p:nvPr/>
        </p:nvSpPr>
        <p:spPr bwMode="auto">
          <a:xfrm>
            <a:off x="7162800" y="24003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32" name="Line 8"/>
          <p:cNvSpPr>
            <a:spLocks noChangeShapeType="1"/>
          </p:cNvSpPr>
          <p:nvPr/>
        </p:nvSpPr>
        <p:spPr bwMode="auto">
          <a:xfrm>
            <a:off x="1979613" y="16510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33" name="Line 9"/>
          <p:cNvSpPr>
            <a:spLocks noChangeShapeType="1"/>
          </p:cNvSpPr>
          <p:nvPr/>
        </p:nvSpPr>
        <p:spPr bwMode="auto">
          <a:xfrm>
            <a:off x="7162800" y="16510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34" name="Line 10"/>
          <p:cNvSpPr>
            <a:spLocks noChangeShapeType="1"/>
          </p:cNvSpPr>
          <p:nvPr/>
        </p:nvSpPr>
        <p:spPr bwMode="auto">
          <a:xfrm>
            <a:off x="1676400" y="27178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35" name="Line 11"/>
          <p:cNvSpPr>
            <a:spLocks noChangeShapeType="1"/>
          </p:cNvSpPr>
          <p:nvPr/>
        </p:nvSpPr>
        <p:spPr bwMode="auto">
          <a:xfrm>
            <a:off x="7467600" y="27178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36" name="Line 12"/>
          <p:cNvSpPr>
            <a:spLocks noChangeShapeType="1"/>
          </p:cNvSpPr>
          <p:nvPr/>
        </p:nvSpPr>
        <p:spPr bwMode="auto">
          <a:xfrm>
            <a:off x="4570413" y="27178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37" name="Line 13"/>
          <p:cNvSpPr>
            <a:spLocks noChangeShapeType="1"/>
          </p:cNvSpPr>
          <p:nvPr/>
        </p:nvSpPr>
        <p:spPr bwMode="auto">
          <a:xfrm>
            <a:off x="1676400" y="2717800"/>
            <a:ext cx="57927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38" name="Line 14"/>
          <p:cNvSpPr>
            <a:spLocks noChangeShapeType="1"/>
          </p:cNvSpPr>
          <p:nvPr/>
        </p:nvSpPr>
        <p:spPr bwMode="auto">
          <a:xfrm>
            <a:off x="8523288" y="46482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39" name="Line 15"/>
          <p:cNvSpPr>
            <a:spLocks noChangeShapeType="1"/>
          </p:cNvSpPr>
          <p:nvPr/>
        </p:nvSpPr>
        <p:spPr bwMode="auto">
          <a:xfrm>
            <a:off x="6324600" y="46482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40" name="Line 16"/>
          <p:cNvSpPr>
            <a:spLocks noChangeShapeType="1"/>
          </p:cNvSpPr>
          <p:nvPr/>
        </p:nvSpPr>
        <p:spPr bwMode="auto">
          <a:xfrm flipH="1">
            <a:off x="7467600" y="3733800"/>
            <a:ext cx="11113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41" name="Text Box 17"/>
          <p:cNvSpPr txBox="1">
            <a:spLocks noChangeArrowheads="1"/>
          </p:cNvSpPr>
          <p:nvPr/>
        </p:nvSpPr>
        <p:spPr bwMode="auto">
          <a:xfrm>
            <a:off x="6286500" y="4071938"/>
            <a:ext cx="2398713" cy="46196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400">
                <a:solidFill>
                  <a:srgbClr val="0000FF"/>
                </a:solidFill>
                <a:latin typeface="Comic Sans MS" pitchFamily="66" charset="0"/>
              </a:rPr>
              <a:t>Plasma leakage</a:t>
            </a:r>
            <a:endParaRPr lang="th-TH" sz="2400">
              <a:solidFill>
                <a:srgbClr val="0000FF"/>
              </a:solidFill>
              <a:latin typeface="Comic Sans MS" pitchFamily="66" charset="0"/>
              <a:cs typeface="Cordia New" pitchFamily="34" charset="-34"/>
            </a:endParaRPr>
          </a:p>
        </p:txBody>
      </p:sp>
      <p:sp>
        <p:nvSpPr>
          <p:cNvPr id="52242" name="Text Box 19"/>
          <p:cNvSpPr txBox="1">
            <a:spLocks noChangeArrowheads="1"/>
          </p:cNvSpPr>
          <p:nvPr/>
        </p:nvSpPr>
        <p:spPr bwMode="auto">
          <a:xfrm>
            <a:off x="3970338" y="1562100"/>
            <a:ext cx="1841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endParaRPr lang="en-US">
              <a:solidFill>
                <a:srgbClr val="0000FF"/>
              </a:solidFill>
              <a:latin typeface="Angsana New" pitchFamily="18" charset="-34"/>
            </a:endParaRPr>
          </a:p>
        </p:txBody>
      </p:sp>
      <p:sp>
        <p:nvSpPr>
          <p:cNvPr id="52243" name="Text Box 20"/>
          <p:cNvSpPr txBox="1">
            <a:spLocks noChangeArrowheads="1"/>
          </p:cNvSpPr>
          <p:nvPr/>
        </p:nvSpPr>
        <p:spPr bwMode="auto">
          <a:xfrm>
            <a:off x="7620000" y="3540125"/>
            <a:ext cx="6746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2400">
                <a:solidFill>
                  <a:srgbClr val="0000FF"/>
                </a:solidFill>
              </a:rPr>
              <a:t>100</a:t>
            </a:r>
          </a:p>
        </p:txBody>
      </p:sp>
      <p:sp>
        <p:nvSpPr>
          <p:cNvPr id="52244" name="Text Box 21"/>
          <p:cNvSpPr txBox="1">
            <a:spLocks noChangeArrowheads="1"/>
          </p:cNvSpPr>
          <p:nvPr/>
        </p:nvSpPr>
        <p:spPr bwMode="auto">
          <a:xfrm>
            <a:off x="4495800" y="3616325"/>
            <a:ext cx="6746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2400">
                <a:solidFill>
                  <a:srgbClr val="0000FF"/>
                </a:solidFill>
              </a:rPr>
              <a:t>400</a:t>
            </a:r>
          </a:p>
        </p:txBody>
      </p:sp>
      <p:sp>
        <p:nvSpPr>
          <p:cNvPr id="52245" name="Text Box 22"/>
          <p:cNvSpPr txBox="1">
            <a:spLocks noChangeArrowheads="1"/>
          </p:cNvSpPr>
          <p:nvPr/>
        </p:nvSpPr>
        <p:spPr bwMode="auto">
          <a:xfrm>
            <a:off x="1600200" y="3616325"/>
            <a:ext cx="6746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2400">
                <a:solidFill>
                  <a:srgbClr val="0000FF"/>
                </a:solidFill>
              </a:rPr>
              <a:t>500</a:t>
            </a:r>
          </a:p>
        </p:txBody>
      </p:sp>
      <p:sp>
        <p:nvSpPr>
          <p:cNvPr id="52246" name="Text Box 23"/>
          <p:cNvSpPr txBox="1">
            <a:spLocks noChangeArrowheads="1"/>
          </p:cNvSpPr>
          <p:nvPr/>
        </p:nvSpPr>
        <p:spPr bwMode="auto">
          <a:xfrm>
            <a:off x="7086600" y="2224088"/>
            <a:ext cx="9223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2400">
                <a:solidFill>
                  <a:srgbClr val="0000FF"/>
                </a:solidFill>
              </a:rPr>
              <a:t>1,000</a:t>
            </a:r>
          </a:p>
        </p:txBody>
      </p:sp>
      <p:sp>
        <p:nvSpPr>
          <p:cNvPr id="52247" name="Text Box 24"/>
          <p:cNvSpPr txBox="1">
            <a:spLocks noChangeArrowheads="1"/>
          </p:cNvSpPr>
          <p:nvPr/>
        </p:nvSpPr>
        <p:spPr bwMode="auto">
          <a:xfrm>
            <a:off x="1447800" y="2300288"/>
            <a:ext cx="9223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2400">
                <a:solidFill>
                  <a:srgbClr val="0000FF"/>
                </a:solidFill>
              </a:rPr>
              <a:t>9,000</a:t>
            </a:r>
          </a:p>
        </p:txBody>
      </p:sp>
      <p:sp>
        <p:nvSpPr>
          <p:cNvPr id="52248" name="Text Box 25"/>
          <p:cNvSpPr txBox="1">
            <a:spLocks noChangeArrowheads="1"/>
          </p:cNvSpPr>
          <p:nvPr/>
        </p:nvSpPr>
        <p:spPr bwMode="auto">
          <a:xfrm>
            <a:off x="8088313" y="5572125"/>
            <a:ext cx="7699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3200"/>
              <a:t>1-2</a:t>
            </a:r>
          </a:p>
        </p:txBody>
      </p:sp>
      <p:sp>
        <p:nvSpPr>
          <p:cNvPr id="52249" name="Oval 26"/>
          <p:cNvSpPr>
            <a:spLocks noChangeArrowheads="1"/>
          </p:cNvSpPr>
          <p:nvPr/>
        </p:nvSpPr>
        <p:spPr bwMode="auto">
          <a:xfrm>
            <a:off x="7696200" y="5486400"/>
            <a:ext cx="1209675" cy="9144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50" name="Text Box 24"/>
          <p:cNvSpPr txBox="1">
            <a:spLocks noChangeArrowheads="1"/>
          </p:cNvSpPr>
          <p:nvPr/>
        </p:nvSpPr>
        <p:spPr bwMode="auto">
          <a:xfrm>
            <a:off x="4071938" y="1285875"/>
            <a:ext cx="10858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2400">
                <a:solidFill>
                  <a:srgbClr val="0000FF"/>
                </a:solidFill>
              </a:rPr>
              <a:t>10,000</a:t>
            </a:r>
          </a:p>
        </p:txBody>
      </p:sp>
      <p:sp>
        <p:nvSpPr>
          <p:cNvPr id="28" name="TextBox 37"/>
          <p:cNvSpPr txBox="1">
            <a:spLocks noChangeArrowheads="1"/>
          </p:cNvSpPr>
          <p:nvPr/>
        </p:nvSpPr>
        <p:spPr bwMode="auto">
          <a:xfrm>
            <a:off x="642938" y="4357688"/>
            <a:ext cx="5264150" cy="233838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FF0000"/>
                </a:solidFill>
                <a:latin typeface="Comic Sans MS" pitchFamily="66" charset="0"/>
                <a:cs typeface="+mn-cs"/>
              </a:rPr>
              <a:t>Expanded dengue syndrome (Uncommon)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400" dirty="0">
                <a:solidFill>
                  <a:srgbClr val="0000FF"/>
                </a:solidFill>
                <a:latin typeface="Comic Sans MS" pitchFamily="66" charset="0"/>
                <a:cs typeface="+mn-cs"/>
              </a:rPr>
              <a:t>Prolonged shock: liver failure, 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rgbClr val="0000FF"/>
                </a:solidFill>
                <a:latin typeface="Comic Sans MS" pitchFamily="66" charset="0"/>
                <a:cs typeface="+mn-cs"/>
              </a:rPr>
              <a:t>renal failure,…Encephalopathy…</a:t>
            </a:r>
          </a:p>
          <a:p>
            <a:pPr marL="914400" lvl="1" indent="-4572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 startAt="2"/>
              <a:defRPr/>
            </a:pPr>
            <a:r>
              <a:rPr lang="en-US" sz="2000" dirty="0">
                <a:solidFill>
                  <a:srgbClr val="0000FF"/>
                </a:solidFill>
                <a:latin typeface="Comic Sans MS" pitchFamily="66" charset="0"/>
                <a:cs typeface="+mn-cs"/>
              </a:rPr>
              <a:t>Co-morbidities</a:t>
            </a:r>
          </a:p>
          <a:p>
            <a:pPr marL="914400" lvl="1" indent="-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rgbClr val="0000FF"/>
                </a:solidFill>
                <a:latin typeface="Comic Sans MS" pitchFamily="66" charset="0"/>
                <a:cs typeface="+mn-cs"/>
              </a:rPr>
              <a:t>3. Co-infections</a:t>
            </a:r>
          </a:p>
          <a:p>
            <a:pPr marL="914400" lvl="1" indent="-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rgbClr val="0000FF"/>
                </a:solidFill>
                <a:latin typeface="Comic Sans MS" pitchFamily="66" charset="0"/>
                <a:cs typeface="+mn-cs"/>
              </a:rPr>
              <a:t>4. True dengue infection - encephalitis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>
              <a:solidFill>
                <a:srgbClr val="0000FF"/>
              </a:solidFill>
              <a:latin typeface="Comic Sans MS" pitchFamily="66" charset="0"/>
              <a:cs typeface="+mn-cs"/>
            </a:endParaRPr>
          </a:p>
        </p:txBody>
      </p:sp>
      <p:cxnSp>
        <p:nvCxnSpPr>
          <p:cNvPr id="52252" name="Straight Connector 29"/>
          <p:cNvCxnSpPr>
            <a:cxnSpLocks noChangeShapeType="1"/>
            <a:stCxn id="52235" idx="0"/>
          </p:cNvCxnSpPr>
          <p:nvPr/>
        </p:nvCxnSpPr>
        <p:spPr bwMode="auto">
          <a:xfrm rot="5400000" flipH="1" flipV="1">
            <a:off x="7804150" y="2378075"/>
            <a:ext cx="3175" cy="676275"/>
          </a:xfrm>
          <a:prstGeom prst="line">
            <a:avLst/>
          </a:prstGeom>
          <a:noFill/>
          <a:ln w="57150" algn="ctr">
            <a:solidFill>
              <a:srgbClr val="FF0000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2253" name="Straight Arrow Connector 31"/>
          <p:cNvCxnSpPr>
            <a:cxnSpLocks noChangeShapeType="1"/>
          </p:cNvCxnSpPr>
          <p:nvPr/>
        </p:nvCxnSpPr>
        <p:spPr bwMode="auto">
          <a:xfrm rot="10800000" flipV="1">
            <a:off x="4643438" y="2786063"/>
            <a:ext cx="3500437" cy="2071687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prstDash val="sysDot"/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2254" name="TextBox 32"/>
          <p:cNvSpPr txBox="1">
            <a:spLocks noChangeArrowheads="1"/>
          </p:cNvSpPr>
          <p:nvPr/>
        </p:nvSpPr>
        <p:spPr bwMode="auto">
          <a:xfrm>
            <a:off x="6084888" y="5214938"/>
            <a:ext cx="19431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>
                <a:solidFill>
                  <a:srgbClr val="0000FF"/>
                </a:solidFill>
                <a:latin typeface="Comic Sans MS" pitchFamily="66" charset="0"/>
              </a:rPr>
              <a:t>DHF      </a:t>
            </a:r>
          </a:p>
          <a:p>
            <a:r>
              <a:rPr lang="en-US">
                <a:solidFill>
                  <a:srgbClr val="0000FF"/>
                </a:solidFill>
                <a:latin typeface="Comic Sans MS" pitchFamily="66" charset="0"/>
              </a:rPr>
              <a:t>                </a:t>
            </a:r>
            <a:r>
              <a:rPr lang="en-US">
                <a:solidFill>
                  <a:srgbClr val="FF0000"/>
                </a:solidFill>
                <a:latin typeface="Comic Sans MS" pitchFamily="66" charset="0"/>
              </a:rPr>
              <a:t>DSS</a:t>
            </a:r>
          </a:p>
        </p:txBody>
      </p:sp>
    </p:spTree>
    <p:extLst>
      <p:ext uri="{BB962C8B-B14F-4D97-AF65-F5344CB8AC3E}">
        <p14:creationId xmlns:p14="http://schemas.microsoft.com/office/powerpoint/2010/main" val="3678762119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9138" name="Group 2"/>
          <p:cNvGraphicFramePr>
            <a:graphicFrameLocks noGrp="1"/>
          </p:cNvGraphicFramePr>
          <p:nvPr>
            <p:ph type="tbl" idx="1"/>
          </p:nvPr>
        </p:nvGraphicFramePr>
        <p:xfrm>
          <a:off x="0" y="0"/>
          <a:ext cx="9144000" cy="6858000"/>
        </p:xfrm>
        <a:graphic>
          <a:graphicData uri="http://schemas.openxmlformats.org/drawingml/2006/table">
            <a:tbl>
              <a:tblPr/>
              <a:tblGrid>
                <a:gridCol w="1016000"/>
                <a:gridCol w="1016000"/>
                <a:gridCol w="1016000"/>
                <a:gridCol w="1016000"/>
                <a:gridCol w="1016000"/>
                <a:gridCol w="1016000"/>
                <a:gridCol w="1016000"/>
                <a:gridCol w="1016000"/>
                <a:gridCol w="1016000"/>
              </a:tblGrid>
              <a:tr h="6858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ngsana New" pitchFamily="18" charset="-34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ngsana New" pitchFamily="18" charset="-34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ngsana New" pitchFamily="18" charset="-34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ngsana New" pitchFamily="18" charset="-34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ngsana New" pitchFamily="18" charset="-34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ngsana New" pitchFamily="18" charset="-34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ngsana New" pitchFamily="18" charset="-34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ngsana New" pitchFamily="18" charset="-34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ngsana New" pitchFamily="18" charset="-34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3272" name="Text Box 24"/>
          <p:cNvSpPr txBox="1">
            <a:spLocks noChangeArrowheads="1"/>
          </p:cNvSpPr>
          <p:nvPr/>
        </p:nvSpPr>
        <p:spPr bwMode="auto">
          <a:xfrm>
            <a:off x="433388" y="533400"/>
            <a:ext cx="848201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400">
                <a:solidFill>
                  <a:srgbClr val="0000FF"/>
                </a:solidFill>
              </a:rPr>
              <a:t>Day 1             2                  3                   4                  5                   6                   7                   8                  9</a:t>
            </a:r>
          </a:p>
        </p:txBody>
      </p:sp>
      <p:sp>
        <p:nvSpPr>
          <p:cNvPr id="53273" name="Line 25"/>
          <p:cNvSpPr>
            <a:spLocks noChangeShapeType="1"/>
          </p:cNvSpPr>
          <p:nvPr/>
        </p:nvSpPr>
        <p:spPr bwMode="auto">
          <a:xfrm>
            <a:off x="381000" y="1219200"/>
            <a:ext cx="3657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74" name="Line 26"/>
          <p:cNvSpPr>
            <a:spLocks noChangeShapeType="1"/>
          </p:cNvSpPr>
          <p:nvPr/>
        </p:nvSpPr>
        <p:spPr bwMode="auto">
          <a:xfrm>
            <a:off x="4038600" y="1219200"/>
            <a:ext cx="1066800" cy="1295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75" name="Text Box 27"/>
          <p:cNvSpPr txBox="1">
            <a:spLocks noChangeArrowheads="1"/>
          </p:cNvSpPr>
          <p:nvPr/>
        </p:nvSpPr>
        <p:spPr bwMode="auto">
          <a:xfrm>
            <a:off x="136525" y="925513"/>
            <a:ext cx="666750" cy="314325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400">
                <a:solidFill>
                  <a:srgbClr val="0000FF"/>
                </a:solidFill>
              </a:rPr>
              <a:t>Fever</a:t>
            </a:r>
          </a:p>
        </p:txBody>
      </p:sp>
      <p:sp>
        <p:nvSpPr>
          <p:cNvPr id="53276" name="Text Box 28"/>
          <p:cNvSpPr txBox="1">
            <a:spLocks noChangeArrowheads="1"/>
          </p:cNvSpPr>
          <p:nvPr/>
        </p:nvSpPr>
        <p:spPr bwMode="auto">
          <a:xfrm>
            <a:off x="98425" y="3802063"/>
            <a:ext cx="184150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/>
              <a:t>WBC</a:t>
            </a:r>
          </a:p>
        </p:txBody>
      </p:sp>
      <p:sp>
        <p:nvSpPr>
          <p:cNvPr id="53277" name="Text Box 29"/>
          <p:cNvSpPr txBox="1">
            <a:spLocks noChangeArrowheads="1"/>
          </p:cNvSpPr>
          <p:nvPr/>
        </p:nvSpPr>
        <p:spPr bwMode="auto">
          <a:xfrm>
            <a:off x="-76200" y="4800600"/>
            <a:ext cx="8823325" cy="192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>
                <a:solidFill>
                  <a:srgbClr val="FF0000"/>
                </a:solidFill>
              </a:rPr>
              <a:t>WBC   </a:t>
            </a:r>
            <a:r>
              <a:rPr lang="en-US" sz="1400"/>
              <a:t>                6,000-9,000                                 </a:t>
            </a:r>
            <a:r>
              <a:rPr lang="en-US" sz="1400">
                <a:solidFill>
                  <a:srgbClr val="FF0000"/>
                </a:solidFill>
              </a:rPr>
              <a:t>≤5,000</a:t>
            </a:r>
          </a:p>
          <a:p>
            <a:pPr>
              <a:spcBef>
                <a:spcPct val="50000"/>
              </a:spcBef>
            </a:pPr>
            <a:r>
              <a:rPr lang="en-US" sz="1400">
                <a:solidFill>
                  <a:srgbClr val="FF3399"/>
                </a:solidFill>
              </a:rPr>
              <a:t>Platelet count                                                                                  ≤100,000       ≤ 50,000    </a:t>
            </a:r>
          </a:p>
          <a:p>
            <a:pPr>
              <a:spcBef>
                <a:spcPct val="50000"/>
              </a:spcBef>
            </a:pPr>
            <a:r>
              <a:rPr lang="en-US" sz="1400"/>
              <a:t>Hct                           35                                                                            38                 45  (rising 20%)</a:t>
            </a:r>
          </a:p>
          <a:p>
            <a:pPr>
              <a:spcBef>
                <a:spcPct val="50000"/>
              </a:spcBef>
            </a:pPr>
            <a:r>
              <a:rPr lang="en-US" sz="1400"/>
              <a:t>Albumin                                                                                            ≤3.5 gm%</a:t>
            </a:r>
          </a:p>
          <a:p>
            <a:pPr>
              <a:spcBef>
                <a:spcPct val="50000"/>
              </a:spcBef>
            </a:pPr>
            <a:r>
              <a:rPr lang="en-US" sz="1400"/>
              <a:t>Cholesterol                                                                                           ≤100 mg%  </a:t>
            </a:r>
          </a:p>
          <a:p>
            <a:pPr>
              <a:spcBef>
                <a:spcPct val="50000"/>
              </a:spcBef>
            </a:pPr>
            <a:endParaRPr lang="en-US" sz="1400">
              <a:cs typeface="Times New Roman" pitchFamily="18" charset="0"/>
            </a:endParaRPr>
          </a:p>
        </p:txBody>
      </p:sp>
      <p:sp>
        <p:nvSpPr>
          <p:cNvPr id="53278" name="Line 30"/>
          <p:cNvSpPr>
            <a:spLocks noChangeShapeType="1"/>
          </p:cNvSpPr>
          <p:nvPr/>
        </p:nvSpPr>
        <p:spPr bwMode="auto">
          <a:xfrm>
            <a:off x="381000" y="2667000"/>
            <a:ext cx="3657600" cy="0"/>
          </a:xfrm>
          <a:prstGeom prst="line">
            <a:avLst/>
          </a:prstGeom>
          <a:noFill/>
          <a:ln w="38100">
            <a:solidFill>
              <a:srgbClr val="FF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79" name="Line 31"/>
          <p:cNvSpPr>
            <a:spLocks noChangeShapeType="1"/>
          </p:cNvSpPr>
          <p:nvPr/>
        </p:nvSpPr>
        <p:spPr bwMode="auto">
          <a:xfrm flipV="1">
            <a:off x="4038600" y="1219200"/>
            <a:ext cx="990600" cy="1447800"/>
          </a:xfrm>
          <a:prstGeom prst="line">
            <a:avLst/>
          </a:prstGeom>
          <a:noFill/>
          <a:ln w="38100">
            <a:solidFill>
              <a:srgbClr val="FF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80" name="Line 32"/>
          <p:cNvSpPr>
            <a:spLocks noChangeShapeType="1"/>
          </p:cNvSpPr>
          <p:nvPr/>
        </p:nvSpPr>
        <p:spPr bwMode="auto">
          <a:xfrm>
            <a:off x="5029200" y="1219200"/>
            <a:ext cx="1066800" cy="1447800"/>
          </a:xfrm>
          <a:prstGeom prst="line">
            <a:avLst/>
          </a:prstGeom>
          <a:noFill/>
          <a:ln w="38100">
            <a:solidFill>
              <a:srgbClr val="FF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81" name="Line 33"/>
          <p:cNvSpPr>
            <a:spLocks noChangeShapeType="1"/>
          </p:cNvSpPr>
          <p:nvPr/>
        </p:nvSpPr>
        <p:spPr bwMode="auto">
          <a:xfrm>
            <a:off x="6096000" y="2667000"/>
            <a:ext cx="990600" cy="0"/>
          </a:xfrm>
          <a:prstGeom prst="line">
            <a:avLst/>
          </a:prstGeom>
          <a:noFill/>
          <a:ln w="38100">
            <a:solidFill>
              <a:srgbClr val="99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82" name="Line 34"/>
          <p:cNvSpPr>
            <a:spLocks noChangeShapeType="1"/>
          </p:cNvSpPr>
          <p:nvPr/>
        </p:nvSpPr>
        <p:spPr bwMode="auto">
          <a:xfrm flipH="1">
            <a:off x="7162800" y="2667000"/>
            <a:ext cx="1447800" cy="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83" name="Text Box 35"/>
          <p:cNvSpPr txBox="1">
            <a:spLocks noChangeArrowheads="1"/>
          </p:cNvSpPr>
          <p:nvPr/>
        </p:nvSpPr>
        <p:spPr bwMode="auto">
          <a:xfrm>
            <a:off x="288925" y="2297113"/>
            <a:ext cx="1120775" cy="314325"/>
          </a:xfrm>
          <a:prstGeom prst="rect">
            <a:avLst/>
          </a:prstGeom>
          <a:noFill/>
          <a:ln w="9525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400"/>
              <a:t>Hematocrit</a:t>
            </a:r>
          </a:p>
        </p:txBody>
      </p:sp>
      <p:sp>
        <p:nvSpPr>
          <p:cNvPr id="53284" name="Text Box 36"/>
          <p:cNvSpPr txBox="1">
            <a:spLocks noChangeArrowheads="1"/>
          </p:cNvSpPr>
          <p:nvPr/>
        </p:nvSpPr>
        <p:spPr bwMode="auto">
          <a:xfrm>
            <a:off x="3352800" y="2819400"/>
            <a:ext cx="1514475" cy="314325"/>
          </a:xfrm>
          <a:prstGeom prst="rect">
            <a:avLst/>
          </a:prstGeom>
          <a:solidFill>
            <a:srgbClr val="FF0066"/>
          </a:solidFill>
          <a:ln w="9525">
            <a:solidFill>
              <a:srgbClr val="FF0066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400"/>
              <a:t>Plasma leakage</a:t>
            </a:r>
          </a:p>
        </p:txBody>
      </p:sp>
      <p:sp>
        <p:nvSpPr>
          <p:cNvPr id="53285" name="Text Box 37"/>
          <p:cNvSpPr txBox="1">
            <a:spLocks noChangeArrowheads="1"/>
          </p:cNvSpPr>
          <p:nvPr/>
        </p:nvSpPr>
        <p:spPr bwMode="auto">
          <a:xfrm>
            <a:off x="5495925" y="2819400"/>
            <a:ext cx="1285875" cy="314325"/>
          </a:xfrm>
          <a:prstGeom prst="rect">
            <a:avLst/>
          </a:prstGeom>
          <a:solidFill>
            <a:srgbClr val="FF0066"/>
          </a:solidFill>
          <a:ln w="9525">
            <a:solidFill>
              <a:srgbClr val="FF0066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400">
                <a:solidFill>
                  <a:srgbClr val="0000FF"/>
                </a:solidFill>
              </a:rPr>
              <a:t>Stop leakage</a:t>
            </a:r>
          </a:p>
        </p:txBody>
      </p:sp>
      <p:sp>
        <p:nvSpPr>
          <p:cNvPr id="53286" name="Text Box 38"/>
          <p:cNvSpPr txBox="1">
            <a:spLocks noChangeArrowheads="1"/>
          </p:cNvSpPr>
          <p:nvPr/>
        </p:nvSpPr>
        <p:spPr bwMode="auto">
          <a:xfrm>
            <a:off x="5927725" y="1828800"/>
            <a:ext cx="1571625" cy="527050"/>
          </a:xfrm>
          <a:prstGeom prst="rect">
            <a:avLst/>
          </a:prstGeom>
          <a:solidFill>
            <a:srgbClr val="9900CC"/>
          </a:solidFill>
          <a:ln w="9525">
            <a:solidFill>
              <a:srgbClr val="FF0066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400"/>
              <a:t>Pleural effusion,</a:t>
            </a:r>
          </a:p>
          <a:p>
            <a:r>
              <a:rPr lang="en-US" sz="1400"/>
              <a:t>Ascites</a:t>
            </a:r>
          </a:p>
        </p:txBody>
      </p:sp>
      <p:sp>
        <p:nvSpPr>
          <p:cNvPr id="53287" name="Text Box 39"/>
          <p:cNvSpPr txBox="1">
            <a:spLocks noChangeArrowheads="1"/>
          </p:cNvSpPr>
          <p:nvPr/>
        </p:nvSpPr>
        <p:spPr bwMode="auto">
          <a:xfrm>
            <a:off x="7162800" y="2819400"/>
            <a:ext cx="1335088" cy="314325"/>
          </a:xfrm>
          <a:prstGeom prst="rect">
            <a:avLst/>
          </a:prstGeom>
          <a:solidFill>
            <a:srgbClr val="00FF00"/>
          </a:solidFill>
          <a:ln w="9525">
            <a:solidFill>
              <a:srgbClr val="00FF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400"/>
              <a:t>Reabsorption</a:t>
            </a:r>
          </a:p>
        </p:txBody>
      </p:sp>
      <p:sp>
        <p:nvSpPr>
          <p:cNvPr id="53288" name="Text Box 40"/>
          <p:cNvSpPr txBox="1">
            <a:spLocks noChangeArrowheads="1"/>
          </p:cNvSpPr>
          <p:nvPr/>
        </p:nvSpPr>
        <p:spPr bwMode="auto">
          <a:xfrm>
            <a:off x="4684713" y="838200"/>
            <a:ext cx="725487" cy="314325"/>
          </a:xfrm>
          <a:prstGeom prst="rect">
            <a:avLst/>
          </a:prstGeom>
          <a:solidFill>
            <a:srgbClr val="FF0000"/>
          </a:solidFill>
          <a:ln w="9525">
            <a:solidFill>
              <a:srgbClr val="FF0066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400">
                <a:solidFill>
                  <a:srgbClr val="FFFF00"/>
                </a:solidFill>
              </a:rPr>
              <a:t>Shock</a:t>
            </a:r>
          </a:p>
        </p:txBody>
      </p:sp>
      <p:sp>
        <p:nvSpPr>
          <p:cNvPr id="53289" name="Text Box 41"/>
          <p:cNvSpPr txBox="1">
            <a:spLocks noChangeArrowheads="1"/>
          </p:cNvSpPr>
          <p:nvPr/>
        </p:nvSpPr>
        <p:spPr bwMode="auto">
          <a:xfrm>
            <a:off x="3810000" y="3657600"/>
            <a:ext cx="2667000" cy="1165225"/>
          </a:xfrm>
          <a:prstGeom prst="rect">
            <a:avLst/>
          </a:prstGeom>
          <a:solidFill>
            <a:srgbClr val="FFFF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400">
                <a:solidFill>
                  <a:srgbClr val="0000FF"/>
                </a:solidFill>
              </a:rPr>
              <a:t>IV fluid: NSS, DAR, DLR</a:t>
            </a:r>
          </a:p>
          <a:p>
            <a:r>
              <a:rPr lang="en-US" sz="1400">
                <a:solidFill>
                  <a:srgbClr val="0000FF"/>
                </a:solidFill>
              </a:rPr>
              <a:t>Colloid: 10%Dextran, 10%Haes-steril</a:t>
            </a:r>
          </a:p>
          <a:p>
            <a:r>
              <a:rPr lang="en-US" sz="1400">
                <a:solidFill>
                  <a:srgbClr val="FF0000"/>
                </a:solidFill>
              </a:rPr>
              <a:t>M+5% Deficit </a:t>
            </a:r>
          </a:p>
          <a:p>
            <a:r>
              <a:rPr lang="en-US" sz="1400">
                <a:solidFill>
                  <a:srgbClr val="FF0000"/>
                </a:solidFill>
              </a:rPr>
              <a:t>(= 4,600 ml in adult)</a:t>
            </a:r>
          </a:p>
        </p:txBody>
      </p:sp>
      <p:sp>
        <p:nvSpPr>
          <p:cNvPr id="53290" name="Text Box 42"/>
          <p:cNvSpPr txBox="1">
            <a:spLocks noChangeArrowheads="1"/>
          </p:cNvSpPr>
          <p:nvPr/>
        </p:nvSpPr>
        <p:spPr bwMode="auto">
          <a:xfrm>
            <a:off x="1500188" y="0"/>
            <a:ext cx="4511675" cy="5842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3200">
                <a:solidFill>
                  <a:srgbClr val="FFFF00"/>
                </a:solidFill>
              </a:rPr>
              <a:t>Natural course of DHF</a:t>
            </a:r>
          </a:p>
        </p:txBody>
      </p:sp>
      <p:sp>
        <p:nvSpPr>
          <p:cNvPr id="53291" name="AutoShape 46"/>
          <p:cNvSpPr>
            <a:spLocks noChangeArrowheads="1"/>
          </p:cNvSpPr>
          <p:nvPr/>
        </p:nvSpPr>
        <p:spPr bwMode="auto">
          <a:xfrm>
            <a:off x="6934200" y="3124200"/>
            <a:ext cx="914400" cy="914400"/>
          </a:xfrm>
          <a:prstGeom prst="irregularSeal2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292" name="WordArt 47"/>
          <p:cNvSpPr>
            <a:spLocks noChangeArrowheads="1" noChangeShapeType="1" noTextEdit="1"/>
          </p:cNvSpPr>
          <p:nvPr/>
        </p:nvSpPr>
        <p:spPr bwMode="auto">
          <a:xfrm>
            <a:off x="6553200" y="3429000"/>
            <a:ext cx="1771650" cy="3143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/>
              </a:rPr>
              <a:t>Fluid overload</a:t>
            </a:r>
          </a:p>
        </p:txBody>
      </p:sp>
      <p:sp>
        <p:nvSpPr>
          <p:cNvPr id="2" name="Rectangle 1"/>
          <p:cNvSpPr/>
          <p:nvPr/>
        </p:nvSpPr>
        <p:spPr>
          <a:xfrm>
            <a:off x="685800" y="4167188"/>
            <a:ext cx="2362200" cy="36512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i="1" dirty="0">
                <a:solidFill>
                  <a:srgbClr val="C00000"/>
                </a:solidFill>
              </a:rPr>
              <a:t>Tourniquet Test </a:t>
            </a:r>
          </a:p>
        </p:txBody>
      </p:sp>
    </p:spTree>
    <p:extLst>
      <p:ext uri="{BB962C8B-B14F-4D97-AF65-F5344CB8AC3E}">
        <p14:creationId xmlns:p14="http://schemas.microsoft.com/office/powerpoint/2010/main" val="1959294025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200" b="1" dirty="0" smtClean="0">
                <a:solidFill>
                  <a:srgbClr val="FF0000"/>
                </a:solidFill>
              </a:rPr>
              <a:t>Clinical features of dengue infection</a:t>
            </a:r>
          </a:p>
        </p:txBody>
      </p:sp>
      <p:sp>
        <p:nvSpPr>
          <p:cNvPr id="6147" name="AutoShape 5"/>
          <p:cNvSpPr>
            <a:spLocks noChangeArrowheads="1"/>
          </p:cNvSpPr>
          <p:nvPr/>
        </p:nvSpPr>
        <p:spPr bwMode="auto">
          <a:xfrm>
            <a:off x="3886200" y="1524000"/>
            <a:ext cx="13716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400">
                <a:solidFill>
                  <a:schemeClr val="accent2">
                    <a:lumMod val="95000"/>
                    <a:lumOff val="5000"/>
                  </a:schemeClr>
                </a:solidFill>
                <a:latin typeface="Arial" charset="0"/>
                <a:cs typeface="+mn-cs"/>
              </a:rPr>
              <a:t>Dengue</a:t>
            </a:r>
          </a:p>
        </p:txBody>
      </p:sp>
      <p:sp>
        <p:nvSpPr>
          <p:cNvPr id="6148" name="AutoShape 6"/>
          <p:cNvSpPr>
            <a:spLocks noChangeArrowheads="1"/>
          </p:cNvSpPr>
          <p:nvPr/>
        </p:nvSpPr>
        <p:spPr bwMode="auto">
          <a:xfrm>
            <a:off x="7219950" y="2514600"/>
            <a:ext cx="13716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000">
                <a:solidFill>
                  <a:schemeClr val="accent2">
                    <a:lumMod val="95000"/>
                    <a:lumOff val="5000"/>
                  </a:schemeClr>
                </a:solidFill>
                <a:latin typeface="Arial" charset="0"/>
                <a:cs typeface="+mn-cs"/>
              </a:rPr>
              <a:t>Other</a:t>
            </a:r>
          </a:p>
          <a:p>
            <a:pPr algn="ctr" eaLnBrk="0" hangingPunct="0">
              <a:defRPr/>
            </a:pPr>
            <a:r>
              <a:rPr lang="en-US" sz="2000">
                <a:solidFill>
                  <a:schemeClr val="accent2">
                    <a:lumMod val="95000"/>
                    <a:lumOff val="5000"/>
                  </a:schemeClr>
                </a:solidFill>
                <a:latin typeface="Arial" charset="0"/>
                <a:cs typeface="+mn-cs"/>
              </a:rPr>
              <a:t>(rare)</a:t>
            </a:r>
          </a:p>
        </p:txBody>
      </p:sp>
      <p:sp>
        <p:nvSpPr>
          <p:cNvPr id="6149" name="AutoShape 7"/>
          <p:cNvSpPr>
            <a:spLocks noChangeArrowheads="1"/>
          </p:cNvSpPr>
          <p:nvPr/>
        </p:nvSpPr>
        <p:spPr bwMode="auto">
          <a:xfrm>
            <a:off x="5562600" y="2514600"/>
            <a:ext cx="13716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000">
                <a:solidFill>
                  <a:schemeClr val="accent2">
                    <a:lumMod val="95000"/>
                    <a:lumOff val="5000"/>
                  </a:schemeClr>
                </a:solidFill>
                <a:latin typeface="Arial" charset="0"/>
                <a:cs typeface="+mn-cs"/>
              </a:rPr>
              <a:t>Hepatic</a:t>
            </a:r>
          </a:p>
        </p:txBody>
      </p:sp>
      <p:sp>
        <p:nvSpPr>
          <p:cNvPr id="6150" name="AutoShape 8"/>
          <p:cNvSpPr>
            <a:spLocks noChangeArrowheads="1"/>
          </p:cNvSpPr>
          <p:nvPr/>
        </p:nvSpPr>
        <p:spPr bwMode="auto">
          <a:xfrm>
            <a:off x="3768725" y="2514600"/>
            <a:ext cx="1641475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000">
                <a:solidFill>
                  <a:schemeClr val="accent2">
                    <a:lumMod val="95000"/>
                    <a:lumOff val="5000"/>
                  </a:schemeClr>
                </a:solidFill>
                <a:latin typeface="Arial" charset="0"/>
                <a:cs typeface="+mn-cs"/>
              </a:rPr>
              <a:t>Vascular</a:t>
            </a:r>
          </a:p>
          <a:p>
            <a:pPr algn="ctr" eaLnBrk="0" hangingPunct="0">
              <a:defRPr/>
            </a:pPr>
            <a:r>
              <a:rPr lang="en-US" sz="2000">
                <a:solidFill>
                  <a:schemeClr val="accent2">
                    <a:lumMod val="95000"/>
                    <a:lumOff val="5000"/>
                  </a:schemeClr>
                </a:solidFill>
                <a:latin typeface="Arial" charset="0"/>
                <a:cs typeface="+mn-cs"/>
              </a:rPr>
              <a:t>permeability</a:t>
            </a:r>
          </a:p>
        </p:txBody>
      </p:sp>
      <p:sp>
        <p:nvSpPr>
          <p:cNvPr id="6151" name="AutoShape 9"/>
          <p:cNvSpPr>
            <a:spLocks noChangeArrowheads="1"/>
          </p:cNvSpPr>
          <p:nvPr/>
        </p:nvSpPr>
        <p:spPr bwMode="auto">
          <a:xfrm>
            <a:off x="2222500" y="2514600"/>
            <a:ext cx="13716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000">
                <a:solidFill>
                  <a:schemeClr val="accent2">
                    <a:lumMod val="95000"/>
                    <a:lumOff val="5000"/>
                  </a:schemeClr>
                </a:solidFill>
                <a:latin typeface="Arial" charset="0"/>
                <a:cs typeface="+mn-cs"/>
              </a:rPr>
              <a:t>Bleeding</a:t>
            </a:r>
          </a:p>
          <a:p>
            <a:pPr algn="ctr" eaLnBrk="0" hangingPunct="0">
              <a:defRPr/>
            </a:pPr>
            <a:r>
              <a:rPr lang="en-US" sz="2000">
                <a:solidFill>
                  <a:schemeClr val="accent2">
                    <a:lumMod val="95000"/>
                    <a:lumOff val="5000"/>
                  </a:schemeClr>
                </a:solidFill>
                <a:latin typeface="Arial" charset="0"/>
                <a:cs typeface="+mn-cs"/>
              </a:rPr>
              <a:t>diathesis</a:t>
            </a:r>
          </a:p>
        </p:txBody>
      </p:sp>
      <p:sp>
        <p:nvSpPr>
          <p:cNvPr id="6152" name="AutoShape 10"/>
          <p:cNvSpPr>
            <a:spLocks noChangeArrowheads="1"/>
          </p:cNvSpPr>
          <p:nvPr/>
        </p:nvSpPr>
        <p:spPr bwMode="auto">
          <a:xfrm>
            <a:off x="533400" y="2514600"/>
            <a:ext cx="13716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000" dirty="0">
                <a:solidFill>
                  <a:schemeClr val="accent2">
                    <a:lumMod val="95000"/>
                    <a:lumOff val="5000"/>
                  </a:schemeClr>
                </a:solidFill>
                <a:latin typeface="Arial" charset="0"/>
                <a:cs typeface="+mn-cs"/>
              </a:rPr>
              <a:t>Systemic</a:t>
            </a:r>
          </a:p>
        </p:txBody>
      </p:sp>
      <p:sp>
        <p:nvSpPr>
          <p:cNvPr id="6153" name="Text Box 11"/>
          <p:cNvSpPr txBox="1">
            <a:spLocks noChangeArrowheads="1"/>
          </p:cNvSpPr>
          <p:nvPr/>
        </p:nvSpPr>
        <p:spPr bwMode="auto">
          <a:xfrm>
            <a:off x="654050" y="3360738"/>
            <a:ext cx="1130300" cy="203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sz="1400">
                <a:solidFill>
                  <a:schemeClr val="accent2">
                    <a:lumMod val="95000"/>
                    <a:lumOff val="5000"/>
                  </a:schemeClr>
                </a:solidFill>
                <a:latin typeface="Arial" charset="0"/>
                <a:cs typeface="+mn-cs"/>
              </a:rPr>
              <a:t>Fever</a:t>
            </a:r>
          </a:p>
          <a:p>
            <a:pPr algn="ctr" eaLnBrk="0" hangingPunct="0">
              <a:defRPr/>
            </a:pPr>
            <a:r>
              <a:rPr lang="en-US" sz="1400">
                <a:solidFill>
                  <a:schemeClr val="accent2">
                    <a:lumMod val="95000"/>
                    <a:lumOff val="5000"/>
                  </a:schemeClr>
                </a:solidFill>
                <a:latin typeface="Arial" charset="0"/>
                <a:cs typeface="+mn-cs"/>
              </a:rPr>
              <a:t>Malaise</a:t>
            </a:r>
          </a:p>
          <a:p>
            <a:pPr algn="ctr" eaLnBrk="0" hangingPunct="0">
              <a:defRPr/>
            </a:pPr>
            <a:r>
              <a:rPr lang="en-US" sz="1400">
                <a:solidFill>
                  <a:schemeClr val="accent2">
                    <a:lumMod val="95000"/>
                    <a:lumOff val="5000"/>
                  </a:schemeClr>
                </a:solidFill>
                <a:latin typeface="Arial" charset="0"/>
                <a:cs typeface="+mn-cs"/>
              </a:rPr>
              <a:t>Headache</a:t>
            </a:r>
          </a:p>
          <a:p>
            <a:pPr algn="ctr" eaLnBrk="0" hangingPunct="0">
              <a:defRPr/>
            </a:pPr>
            <a:r>
              <a:rPr lang="en-US" sz="1400">
                <a:solidFill>
                  <a:schemeClr val="accent2">
                    <a:lumMod val="95000"/>
                    <a:lumOff val="5000"/>
                  </a:schemeClr>
                </a:solidFill>
                <a:latin typeface="Arial" charset="0"/>
                <a:cs typeface="+mn-cs"/>
              </a:rPr>
              <a:t>Muscle/joint</a:t>
            </a:r>
          </a:p>
          <a:p>
            <a:pPr algn="ctr" eaLnBrk="0" hangingPunct="0">
              <a:defRPr/>
            </a:pPr>
            <a:r>
              <a:rPr lang="en-US" sz="1400">
                <a:solidFill>
                  <a:schemeClr val="accent2">
                    <a:lumMod val="95000"/>
                    <a:lumOff val="5000"/>
                  </a:schemeClr>
                </a:solidFill>
                <a:latin typeface="Arial" charset="0"/>
                <a:cs typeface="+mn-cs"/>
              </a:rPr>
              <a:t>pain</a:t>
            </a:r>
          </a:p>
          <a:p>
            <a:pPr algn="ctr" eaLnBrk="0" hangingPunct="0">
              <a:defRPr/>
            </a:pPr>
            <a:endParaRPr lang="en-US" sz="1400">
              <a:solidFill>
                <a:schemeClr val="accent2">
                  <a:lumMod val="95000"/>
                  <a:lumOff val="5000"/>
                </a:schemeClr>
              </a:solidFill>
              <a:latin typeface="Arial" charset="0"/>
              <a:cs typeface="+mn-cs"/>
            </a:endParaRPr>
          </a:p>
          <a:p>
            <a:pPr algn="ctr" eaLnBrk="0" hangingPunct="0">
              <a:defRPr/>
            </a:pPr>
            <a:r>
              <a:rPr lang="en-US" sz="1400">
                <a:solidFill>
                  <a:schemeClr val="accent2">
                    <a:lumMod val="95000"/>
                    <a:lumOff val="5000"/>
                  </a:schemeClr>
                </a:solidFill>
                <a:latin typeface="Arial" charset="0"/>
                <a:cs typeface="+mn-cs"/>
              </a:rPr>
              <a:t>Rash</a:t>
            </a:r>
          </a:p>
          <a:p>
            <a:pPr algn="ctr" eaLnBrk="0" hangingPunct="0">
              <a:defRPr/>
            </a:pPr>
            <a:endParaRPr lang="en-US" sz="1400">
              <a:solidFill>
                <a:schemeClr val="accent2">
                  <a:lumMod val="95000"/>
                  <a:lumOff val="5000"/>
                </a:schemeClr>
              </a:solidFill>
              <a:latin typeface="Arial" charset="0"/>
              <a:cs typeface="+mn-cs"/>
            </a:endParaRPr>
          </a:p>
          <a:p>
            <a:pPr algn="ctr" eaLnBrk="0" hangingPunct="0">
              <a:defRPr/>
            </a:pPr>
            <a:r>
              <a:rPr lang="en-US" sz="1400">
                <a:solidFill>
                  <a:schemeClr val="accent2">
                    <a:lumMod val="95000"/>
                    <a:lumOff val="5000"/>
                  </a:schemeClr>
                </a:solidFill>
                <a:latin typeface="Arial" charset="0"/>
                <a:cs typeface="+mn-cs"/>
              </a:rPr>
              <a:t>Fatigue</a:t>
            </a:r>
          </a:p>
        </p:txBody>
      </p:sp>
      <p:sp>
        <p:nvSpPr>
          <p:cNvPr id="6154" name="Text Box 12"/>
          <p:cNvSpPr txBox="1">
            <a:spLocks noChangeArrowheads="1"/>
          </p:cNvSpPr>
          <p:nvPr/>
        </p:nvSpPr>
        <p:spPr bwMode="auto">
          <a:xfrm>
            <a:off x="2074863" y="3360738"/>
            <a:ext cx="1666875" cy="1384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buFont typeface="Symbol" pitchFamily="18" charset="2"/>
              <a:buNone/>
              <a:defRPr/>
            </a:pPr>
            <a:r>
              <a:rPr lang="en-US" sz="1400" dirty="0">
                <a:solidFill>
                  <a:schemeClr val="accent2">
                    <a:lumMod val="95000"/>
                    <a:lumOff val="5000"/>
                  </a:schemeClr>
                </a:solidFill>
                <a:latin typeface="Arial" charset="0"/>
                <a:cs typeface="+mn-cs"/>
                <a:sym typeface="Symbol" pitchFamily="18" charset="2"/>
              </a:rPr>
              <a:t>Thrombocytopenia</a:t>
            </a:r>
          </a:p>
          <a:p>
            <a:pPr algn="ctr" eaLnBrk="0" hangingPunct="0">
              <a:buFont typeface="Symbol" pitchFamily="18" charset="2"/>
              <a:buNone/>
              <a:defRPr/>
            </a:pPr>
            <a:r>
              <a:rPr lang="en-US" sz="1400" dirty="0">
                <a:solidFill>
                  <a:schemeClr val="accent2">
                    <a:lumMod val="95000"/>
                    <a:lumOff val="5000"/>
                  </a:schemeClr>
                </a:solidFill>
                <a:latin typeface="Arial" charset="0"/>
                <a:cs typeface="+mn-cs"/>
                <a:sym typeface="Symbol" pitchFamily="18" charset="2"/>
              </a:rPr>
              <a:t>Tourniquet test</a:t>
            </a:r>
          </a:p>
          <a:p>
            <a:pPr algn="ctr" eaLnBrk="0" hangingPunct="0">
              <a:buFont typeface="Symbol" pitchFamily="18" charset="2"/>
              <a:buNone/>
              <a:defRPr/>
            </a:pPr>
            <a:r>
              <a:rPr lang="en-US" sz="1400" dirty="0" err="1">
                <a:solidFill>
                  <a:schemeClr val="accent2">
                    <a:lumMod val="95000"/>
                    <a:lumOff val="5000"/>
                  </a:schemeClr>
                </a:solidFill>
                <a:latin typeface="Arial" charset="0"/>
                <a:cs typeface="+mn-cs"/>
                <a:sym typeface="Symbol" pitchFamily="18" charset="2"/>
              </a:rPr>
              <a:t>Petechiae</a:t>
            </a:r>
            <a:endParaRPr lang="en-US" sz="1400" dirty="0">
              <a:solidFill>
                <a:schemeClr val="accent2">
                  <a:lumMod val="95000"/>
                  <a:lumOff val="5000"/>
                </a:schemeClr>
              </a:solidFill>
              <a:latin typeface="Arial" charset="0"/>
              <a:cs typeface="+mn-cs"/>
              <a:sym typeface="Symbol" pitchFamily="18" charset="2"/>
            </a:endParaRPr>
          </a:p>
          <a:p>
            <a:pPr algn="ctr" eaLnBrk="0" hangingPunct="0">
              <a:buFont typeface="Symbol" pitchFamily="18" charset="2"/>
              <a:buNone/>
              <a:defRPr/>
            </a:pPr>
            <a:endParaRPr lang="en-US" sz="1400" dirty="0">
              <a:solidFill>
                <a:schemeClr val="accent2">
                  <a:lumMod val="95000"/>
                  <a:lumOff val="5000"/>
                </a:schemeClr>
              </a:solidFill>
              <a:latin typeface="Arial" charset="0"/>
              <a:cs typeface="+mn-cs"/>
              <a:sym typeface="Symbol" pitchFamily="18" charset="2"/>
            </a:endParaRPr>
          </a:p>
          <a:p>
            <a:pPr algn="ctr" eaLnBrk="0" hangingPunct="0">
              <a:buFont typeface="Symbol" pitchFamily="18" charset="2"/>
              <a:buNone/>
              <a:defRPr/>
            </a:pPr>
            <a:r>
              <a:rPr lang="en-US" sz="1400" dirty="0">
                <a:solidFill>
                  <a:schemeClr val="accent2">
                    <a:lumMod val="95000"/>
                    <a:lumOff val="5000"/>
                  </a:schemeClr>
                </a:solidFill>
                <a:latin typeface="Arial" charset="0"/>
                <a:cs typeface="+mn-cs"/>
                <a:sym typeface="Symbol" pitchFamily="18" charset="2"/>
              </a:rPr>
              <a:t>Coagulopathy</a:t>
            </a:r>
          </a:p>
          <a:p>
            <a:pPr algn="ctr" eaLnBrk="0" hangingPunct="0">
              <a:buFont typeface="Symbol" pitchFamily="18" charset="2"/>
              <a:buNone/>
              <a:defRPr/>
            </a:pPr>
            <a:r>
              <a:rPr lang="en-US" sz="1400" dirty="0">
                <a:solidFill>
                  <a:schemeClr val="accent2">
                    <a:lumMod val="95000"/>
                    <a:lumOff val="5000"/>
                  </a:schemeClr>
                </a:solidFill>
                <a:latin typeface="Arial" charset="0"/>
                <a:cs typeface="+mn-cs"/>
                <a:sym typeface="Symbol" pitchFamily="18" charset="2"/>
              </a:rPr>
              <a:t>Gross bleeding</a:t>
            </a:r>
          </a:p>
        </p:txBody>
      </p:sp>
      <p:sp>
        <p:nvSpPr>
          <p:cNvPr id="6155" name="Text Box 13"/>
          <p:cNvSpPr txBox="1">
            <a:spLocks noChangeArrowheads="1"/>
          </p:cNvSpPr>
          <p:nvPr/>
        </p:nvSpPr>
        <p:spPr bwMode="auto">
          <a:xfrm>
            <a:off x="3721100" y="3360738"/>
            <a:ext cx="1736725" cy="11699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buFont typeface="Symbol" pitchFamily="18" charset="2"/>
              <a:buNone/>
              <a:defRPr/>
            </a:pPr>
            <a:r>
              <a:rPr lang="en-US" sz="1400">
                <a:solidFill>
                  <a:schemeClr val="accent2">
                    <a:lumMod val="95000"/>
                    <a:lumOff val="5000"/>
                  </a:schemeClr>
                </a:solidFill>
                <a:latin typeface="Arial" charset="0"/>
                <a:cs typeface="+mn-cs"/>
                <a:sym typeface="Symbol" pitchFamily="18" charset="2"/>
              </a:rPr>
              <a:t>Plasma leakage</a:t>
            </a:r>
          </a:p>
          <a:p>
            <a:pPr algn="ctr" eaLnBrk="0" hangingPunct="0">
              <a:buFont typeface="Symbol" pitchFamily="18" charset="2"/>
              <a:buNone/>
              <a:defRPr/>
            </a:pPr>
            <a:endParaRPr lang="en-US" sz="1400">
              <a:solidFill>
                <a:schemeClr val="accent2">
                  <a:lumMod val="95000"/>
                  <a:lumOff val="5000"/>
                </a:schemeClr>
              </a:solidFill>
              <a:latin typeface="Arial" charset="0"/>
              <a:cs typeface="+mn-cs"/>
              <a:sym typeface="Symbol" pitchFamily="18" charset="2"/>
            </a:endParaRPr>
          </a:p>
          <a:p>
            <a:pPr algn="ctr" eaLnBrk="0" hangingPunct="0">
              <a:buFont typeface="Symbol" pitchFamily="18" charset="2"/>
              <a:buNone/>
              <a:defRPr/>
            </a:pPr>
            <a:r>
              <a:rPr lang="en-US" sz="1400">
                <a:solidFill>
                  <a:schemeClr val="accent2">
                    <a:lumMod val="95000"/>
                    <a:lumOff val="5000"/>
                  </a:schemeClr>
                </a:solidFill>
                <a:latin typeface="Arial" charset="0"/>
                <a:cs typeface="+mn-cs"/>
                <a:sym typeface="Symbol" pitchFamily="18" charset="2"/>
              </a:rPr>
              <a:t>Hemoconcentration</a:t>
            </a:r>
          </a:p>
          <a:p>
            <a:pPr algn="ctr" eaLnBrk="0" hangingPunct="0">
              <a:buFont typeface="Symbol" pitchFamily="18" charset="2"/>
              <a:buNone/>
              <a:defRPr/>
            </a:pPr>
            <a:r>
              <a:rPr lang="en-US" sz="1400">
                <a:solidFill>
                  <a:schemeClr val="accent2">
                    <a:lumMod val="95000"/>
                    <a:lumOff val="5000"/>
                  </a:schemeClr>
                </a:solidFill>
                <a:latin typeface="Arial" charset="0"/>
                <a:cs typeface="+mn-cs"/>
                <a:sym typeface="Symbol" pitchFamily="18" charset="2"/>
              </a:rPr>
              <a:t>Pleural effusion</a:t>
            </a:r>
          </a:p>
          <a:p>
            <a:pPr algn="ctr" eaLnBrk="0" hangingPunct="0">
              <a:buFont typeface="Symbol" pitchFamily="18" charset="2"/>
              <a:buNone/>
              <a:defRPr/>
            </a:pPr>
            <a:r>
              <a:rPr lang="en-US" sz="1400">
                <a:solidFill>
                  <a:schemeClr val="accent2">
                    <a:lumMod val="95000"/>
                    <a:lumOff val="5000"/>
                  </a:schemeClr>
                </a:solidFill>
                <a:latin typeface="Arial" charset="0"/>
                <a:cs typeface="+mn-cs"/>
                <a:sym typeface="Symbol" pitchFamily="18" charset="2"/>
              </a:rPr>
              <a:t>Ascites</a:t>
            </a:r>
          </a:p>
        </p:txBody>
      </p:sp>
      <p:sp>
        <p:nvSpPr>
          <p:cNvPr id="6156" name="Text Box 14"/>
          <p:cNvSpPr txBox="1">
            <a:spLocks noChangeArrowheads="1"/>
          </p:cNvSpPr>
          <p:nvPr/>
        </p:nvSpPr>
        <p:spPr bwMode="auto">
          <a:xfrm>
            <a:off x="5573713" y="3360738"/>
            <a:ext cx="1349375" cy="523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buFont typeface="Symbol" pitchFamily="18" charset="2"/>
              <a:buNone/>
              <a:defRPr/>
            </a:pPr>
            <a:r>
              <a:rPr lang="en-US" sz="1400">
                <a:solidFill>
                  <a:schemeClr val="accent2">
                    <a:lumMod val="95000"/>
                    <a:lumOff val="5000"/>
                  </a:schemeClr>
                </a:solidFill>
                <a:latin typeface="Arial" charset="0"/>
                <a:cs typeface="+mn-cs"/>
                <a:sym typeface="Symbol" pitchFamily="18" charset="2"/>
              </a:rPr>
              <a:t>Elevated</a:t>
            </a:r>
          </a:p>
          <a:p>
            <a:pPr algn="ctr" eaLnBrk="0" hangingPunct="0">
              <a:buFont typeface="Symbol" pitchFamily="18" charset="2"/>
              <a:buNone/>
              <a:defRPr/>
            </a:pPr>
            <a:r>
              <a:rPr lang="en-US" sz="1400">
                <a:solidFill>
                  <a:schemeClr val="accent2">
                    <a:lumMod val="95000"/>
                    <a:lumOff val="5000"/>
                  </a:schemeClr>
                </a:solidFill>
                <a:latin typeface="Arial" charset="0"/>
                <a:cs typeface="+mn-cs"/>
                <a:sym typeface="Symbol" pitchFamily="18" charset="2"/>
              </a:rPr>
              <a:t>transaminases</a:t>
            </a:r>
          </a:p>
        </p:txBody>
      </p:sp>
      <p:sp>
        <p:nvSpPr>
          <p:cNvPr id="6157" name="Text Box 15"/>
          <p:cNvSpPr txBox="1">
            <a:spLocks noChangeArrowheads="1"/>
          </p:cNvSpPr>
          <p:nvPr/>
        </p:nvSpPr>
        <p:spPr bwMode="auto">
          <a:xfrm>
            <a:off x="7172325" y="3360738"/>
            <a:ext cx="1468438" cy="7381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buFont typeface="Symbol" pitchFamily="18" charset="2"/>
              <a:buNone/>
              <a:defRPr/>
            </a:pPr>
            <a:r>
              <a:rPr lang="en-US" sz="1400">
                <a:solidFill>
                  <a:schemeClr val="accent2">
                    <a:lumMod val="95000"/>
                    <a:lumOff val="5000"/>
                  </a:schemeClr>
                </a:solidFill>
                <a:latin typeface="Arial" charset="0"/>
                <a:cs typeface="+mn-cs"/>
                <a:sym typeface="Symbol" pitchFamily="18" charset="2"/>
              </a:rPr>
              <a:t>Encephalopathy</a:t>
            </a:r>
          </a:p>
          <a:p>
            <a:pPr algn="ctr" eaLnBrk="0" hangingPunct="0">
              <a:buFont typeface="Symbol" pitchFamily="18" charset="2"/>
              <a:buNone/>
              <a:defRPr/>
            </a:pPr>
            <a:endParaRPr lang="en-US" sz="1400">
              <a:solidFill>
                <a:schemeClr val="accent2">
                  <a:lumMod val="95000"/>
                  <a:lumOff val="5000"/>
                </a:schemeClr>
              </a:solidFill>
              <a:latin typeface="Arial" charset="0"/>
              <a:cs typeface="+mn-cs"/>
              <a:sym typeface="Symbol" pitchFamily="18" charset="2"/>
            </a:endParaRPr>
          </a:p>
          <a:p>
            <a:pPr algn="ctr" eaLnBrk="0" hangingPunct="0">
              <a:buFont typeface="Symbol" pitchFamily="18" charset="2"/>
              <a:buNone/>
              <a:defRPr/>
            </a:pPr>
            <a:r>
              <a:rPr lang="en-US" sz="1400">
                <a:solidFill>
                  <a:schemeClr val="accent2">
                    <a:lumMod val="95000"/>
                    <a:lumOff val="5000"/>
                  </a:schemeClr>
                </a:solidFill>
                <a:latin typeface="Arial" charset="0"/>
                <a:cs typeface="+mn-cs"/>
                <a:sym typeface="Symbol" pitchFamily="18" charset="2"/>
              </a:rPr>
              <a:t>Liver failure</a:t>
            </a:r>
          </a:p>
        </p:txBody>
      </p:sp>
      <p:sp>
        <p:nvSpPr>
          <p:cNvPr id="61454" name="Text Box 16"/>
          <p:cNvSpPr txBox="1">
            <a:spLocks noChangeArrowheads="1"/>
          </p:cNvSpPr>
          <p:nvPr/>
        </p:nvSpPr>
        <p:spPr bwMode="auto">
          <a:xfrm>
            <a:off x="3352800" y="5162550"/>
            <a:ext cx="898525" cy="400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2000">
                <a:solidFill>
                  <a:srgbClr val="FF0000"/>
                </a:solidFill>
                <a:latin typeface="Arial" pitchFamily="34" charset="0"/>
              </a:rPr>
              <a:t>Shock</a:t>
            </a:r>
          </a:p>
        </p:txBody>
      </p:sp>
      <p:sp>
        <p:nvSpPr>
          <p:cNvPr id="6159" name="Line 17"/>
          <p:cNvSpPr>
            <a:spLocks noChangeShapeType="1"/>
          </p:cNvSpPr>
          <p:nvPr/>
        </p:nvSpPr>
        <p:spPr bwMode="auto">
          <a:xfrm>
            <a:off x="4572000" y="2133600"/>
            <a:ext cx="0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en-US" sz="2400" b="1">
              <a:solidFill>
                <a:schemeClr val="accent2">
                  <a:lumMod val="95000"/>
                  <a:lumOff val="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6160" name="Line 18"/>
          <p:cNvSpPr>
            <a:spLocks noChangeShapeType="1"/>
          </p:cNvSpPr>
          <p:nvPr/>
        </p:nvSpPr>
        <p:spPr bwMode="auto">
          <a:xfrm flipV="1">
            <a:off x="2895600" y="2133600"/>
            <a:ext cx="1676400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en-US" sz="2400" b="1">
              <a:solidFill>
                <a:schemeClr val="accent2">
                  <a:lumMod val="95000"/>
                  <a:lumOff val="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6161" name="Line 19"/>
          <p:cNvSpPr>
            <a:spLocks noChangeShapeType="1"/>
          </p:cNvSpPr>
          <p:nvPr/>
        </p:nvSpPr>
        <p:spPr bwMode="auto">
          <a:xfrm flipV="1">
            <a:off x="1219200" y="2133600"/>
            <a:ext cx="3352800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en-US" sz="2400" b="1">
              <a:solidFill>
                <a:schemeClr val="accent2">
                  <a:lumMod val="95000"/>
                  <a:lumOff val="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6162" name="Line 20"/>
          <p:cNvSpPr>
            <a:spLocks noChangeShapeType="1"/>
          </p:cNvSpPr>
          <p:nvPr/>
        </p:nvSpPr>
        <p:spPr bwMode="auto">
          <a:xfrm flipH="1" flipV="1">
            <a:off x="4572000" y="2133600"/>
            <a:ext cx="1676400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en-US" sz="2400" b="1">
              <a:solidFill>
                <a:schemeClr val="accent2">
                  <a:lumMod val="95000"/>
                  <a:lumOff val="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6163" name="Line 21"/>
          <p:cNvSpPr>
            <a:spLocks noChangeShapeType="1"/>
          </p:cNvSpPr>
          <p:nvPr/>
        </p:nvSpPr>
        <p:spPr bwMode="auto">
          <a:xfrm flipH="1" flipV="1">
            <a:off x="4572000" y="2133600"/>
            <a:ext cx="3352800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en-US" sz="2400" b="1">
              <a:solidFill>
                <a:schemeClr val="accent2">
                  <a:lumMod val="95000"/>
                  <a:lumOff val="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6164" name="Line 22"/>
          <p:cNvSpPr>
            <a:spLocks noChangeShapeType="1"/>
          </p:cNvSpPr>
          <p:nvPr/>
        </p:nvSpPr>
        <p:spPr bwMode="auto">
          <a:xfrm>
            <a:off x="2895600" y="4800600"/>
            <a:ext cx="457200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arrow" w="med" len="med"/>
          </a:ln>
        </p:spPr>
        <p:txBody>
          <a:bodyPr/>
          <a:lstStyle/>
          <a:p>
            <a:pPr algn="ctr">
              <a:defRPr/>
            </a:pPr>
            <a:endParaRPr lang="en-US" sz="1400" b="1">
              <a:solidFill>
                <a:schemeClr val="accent2">
                  <a:lumMod val="95000"/>
                  <a:lumOff val="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6165" name="Line 23"/>
          <p:cNvSpPr>
            <a:spLocks noChangeShapeType="1"/>
          </p:cNvSpPr>
          <p:nvPr/>
        </p:nvSpPr>
        <p:spPr bwMode="auto">
          <a:xfrm flipH="1">
            <a:off x="4038600" y="4572000"/>
            <a:ext cx="533400" cy="609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arrow" w="med" len="med"/>
          </a:ln>
        </p:spPr>
        <p:txBody>
          <a:bodyPr/>
          <a:lstStyle/>
          <a:p>
            <a:pPr algn="ctr">
              <a:defRPr/>
            </a:pPr>
            <a:endParaRPr lang="en-US" sz="1400" b="1">
              <a:solidFill>
                <a:schemeClr val="accent2">
                  <a:lumMod val="95000"/>
                  <a:lumOff val="5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6146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7400"/>
            <a:ext cx="1524000" cy="102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5330339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วงรี 2"/>
          <p:cNvSpPr/>
          <p:nvPr/>
        </p:nvSpPr>
        <p:spPr>
          <a:xfrm>
            <a:off x="2843213" y="6092825"/>
            <a:ext cx="2665412" cy="62071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5" name="ตัวเชื่อมต่อตรง 4"/>
          <p:cNvCxnSpPr/>
          <p:nvPr/>
        </p:nvCxnSpPr>
        <p:spPr>
          <a:xfrm>
            <a:off x="611188" y="4508500"/>
            <a:ext cx="1081087" cy="0"/>
          </a:xfrm>
          <a:prstGeom prst="line">
            <a:avLst/>
          </a:prstGeom>
          <a:ln w="25400" cmpd="sng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ตัวเชื่อมต่อตรง 5"/>
          <p:cNvCxnSpPr/>
          <p:nvPr/>
        </p:nvCxnSpPr>
        <p:spPr>
          <a:xfrm>
            <a:off x="611188" y="5876925"/>
            <a:ext cx="1081087" cy="0"/>
          </a:xfrm>
          <a:prstGeom prst="line">
            <a:avLst/>
          </a:prstGeom>
          <a:ln w="25400" cmpd="sng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ตัวเชื่อมต่อตรง 6"/>
          <p:cNvCxnSpPr/>
          <p:nvPr/>
        </p:nvCxnSpPr>
        <p:spPr>
          <a:xfrm>
            <a:off x="3203575" y="4221163"/>
            <a:ext cx="1081088" cy="0"/>
          </a:xfrm>
          <a:prstGeom prst="line">
            <a:avLst/>
          </a:prstGeom>
          <a:ln w="25400" cmpd="sng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ตัวเชื่อมต่อตรง 9"/>
          <p:cNvCxnSpPr/>
          <p:nvPr/>
        </p:nvCxnSpPr>
        <p:spPr>
          <a:xfrm>
            <a:off x="3203575" y="5013325"/>
            <a:ext cx="1296988" cy="0"/>
          </a:xfrm>
          <a:prstGeom prst="line">
            <a:avLst/>
          </a:prstGeom>
          <a:ln w="25400" cmpd="sng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ตัวเชื่อมต่อตรง 13"/>
          <p:cNvCxnSpPr/>
          <p:nvPr/>
        </p:nvCxnSpPr>
        <p:spPr>
          <a:xfrm>
            <a:off x="3203575" y="3933825"/>
            <a:ext cx="1873250" cy="0"/>
          </a:xfrm>
          <a:prstGeom prst="line">
            <a:avLst/>
          </a:prstGeom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ตัวเชื่อมต่อตรง 15"/>
          <p:cNvCxnSpPr/>
          <p:nvPr/>
        </p:nvCxnSpPr>
        <p:spPr>
          <a:xfrm>
            <a:off x="3203575" y="6092825"/>
            <a:ext cx="1081088" cy="0"/>
          </a:xfrm>
          <a:prstGeom prst="line">
            <a:avLst/>
          </a:prstGeom>
          <a:ln w="25400" cmpd="sng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ตัวเชื่อมต่อตรง 16"/>
          <p:cNvCxnSpPr/>
          <p:nvPr/>
        </p:nvCxnSpPr>
        <p:spPr>
          <a:xfrm>
            <a:off x="3203575" y="5805488"/>
            <a:ext cx="1873250" cy="0"/>
          </a:xfrm>
          <a:prstGeom prst="line">
            <a:avLst/>
          </a:prstGeom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ตัวเชื่อมต่อตรง 17"/>
          <p:cNvCxnSpPr/>
          <p:nvPr/>
        </p:nvCxnSpPr>
        <p:spPr>
          <a:xfrm>
            <a:off x="3203575" y="5589588"/>
            <a:ext cx="1873250" cy="0"/>
          </a:xfrm>
          <a:prstGeom prst="line">
            <a:avLst/>
          </a:prstGeom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ตัวเชื่อมต่อตรง 19"/>
          <p:cNvCxnSpPr/>
          <p:nvPr/>
        </p:nvCxnSpPr>
        <p:spPr>
          <a:xfrm>
            <a:off x="6227763" y="5373688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ตัวเชื่อมต่อตรง 21"/>
          <p:cNvCxnSpPr/>
          <p:nvPr/>
        </p:nvCxnSpPr>
        <p:spPr>
          <a:xfrm>
            <a:off x="6227763" y="5445125"/>
            <a:ext cx="1512887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ตัวเชื่อมต่อตรง 22"/>
          <p:cNvCxnSpPr/>
          <p:nvPr/>
        </p:nvCxnSpPr>
        <p:spPr>
          <a:xfrm>
            <a:off x="6380163" y="6524625"/>
            <a:ext cx="1512887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ตัวเชื่อมต่อตรง 24"/>
          <p:cNvCxnSpPr/>
          <p:nvPr/>
        </p:nvCxnSpPr>
        <p:spPr>
          <a:xfrm>
            <a:off x="6372225" y="6021388"/>
            <a:ext cx="1655763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ตัวเชื่อมต่อตรง 26"/>
          <p:cNvCxnSpPr/>
          <p:nvPr/>
        </p:nvCxnSpPr>
        <p:spPr>
          <a:xfrm>
            <a:off x="6372225" y="6308725"/>
            <a:ext cx="1871663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ตัวเชื่อมต่อตรง 28"/>
          <p:cNvCxnSpPr/>
          <p:nvPr/>
        </p:nvCxnSpPr>
        <p:spPr>
          <a:xfrm>
            <a:off x="611188" y="5013325"/>
            <a:ext cx="1008062" cy="0"/>
          </a:xfrm>
          <a:prstGeom prst="line">
            <a:avLst/>
          </a:prstGeom>
          <a:ln w="254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1829946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Classification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582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a:rPr>
              <a:t>Flaviviridae</a:t>
            </a:r>
            <a:endParaRPr lang="en-US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a:endParaRPr>
          </a:p>
          <a:p>
            <a:pPr marL="0" indent="0">
              <a:buNone/>
            </a:pPr>
            <a:r>
              <a:rPr lang="en-US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a:rPr>
              <a:t>Group IV (</a:t>
            </a:r>
            <a:r>
              <a:rPr lang="en-US" u="sng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hlinkClick r:id="rId2" tooltip="Positive-sense ssRNA virus"/>
              </a:rPr>
              <a:t>(+)</a:t>
            </a:r>
            <a:r>
              <a:rPr lang="en-US" u="sng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hlinkClick r:id="rId2" tooltip="Positive-sense ssRNA virus"/>
              </a:rPr>
              <a:t>ssRNA</a:t>
            </a:r>
            <a:r>
              <a:rPr lang="en-US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a:rPr>
              <a:t>)</a:t>
            </a:r>
          </a:p>
          <a:p>
            <a:pPr marL="0" indent="0">
              <a:buNone/>
            </a:pPr>
            <a:r>
              <a:rPr lang="en-US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a:rPr>
              <a:t>Family: </a:t>
            </a:r>
            <a:r>
              <a:rPr lang="en-US" dirty="0" err="1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a:rPr>
              <a:t>Flaviviridae</a:t>
            </a:r>
            <a:endParaRPr lang="en-US" dirty="0" smtClean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a:endParaRPr>
          </a:p>
          <a:p>
            <a:pPr marL="0" indent="0">
              <a:buNone/>
            </a:pPr>
            <a:r>
              <a:rPr lang="en-US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a:rPr>
              <a:t>Genera:</a:t>
            </a:r>
          </a:p>
          <a:p>
            <a:pPr lvl="0">
              <a:spcBef>
                <a:spcPts val="0"/>
              </a:spcBef>
              <a:spcAft>
                <a:spcPts val="12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i="1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hlinkClick r:id="rId3" tooltip="Hepacivirus"/>
              </a:rPr>
              <a:t>Hepacivirus</a:t>
            </a:r>
            <a:r>
              <a:rPr lang="en-US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a:rPr>
              <a:t>- HCV</a:t>
            </a:r>
          </a:p>
          <a:p>
            <a:pPr lvl="0">
              <a:spcBef>
                <a:spcPts val="0"/>
              </a:spcBef>
              <a:spcAft>
                <a:spcPts val="12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i="1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hlinkClick r:id="rId4" tooltip="Flavivirus"/>
              </a:rPr>
              <a:t>Flavivirus</a:t>
            </a:r>
            <a:r>
              <a:rPr lang="en-US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a:rPr>
              <a:t>- Yellow fever, Dengue, </a:t>
            </a:r>
            <a:r>
              <a:rPr lang="en-US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a:rPr>
              <a:t>Zika</a:t>
            </a:r>
            <a:r>
              <a:rPr lang="en-US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a:rPr>
              <a:t>, West </a:t>
            </a:r>
            <a:r>
              <a:rPr lang="en-US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a:rPr>
              <a:t>nile</a:t>
            </a:r>
            <a:endParaRPr lang="en-US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a:endParaRPr>
          </a:p>
          <a:p>
            <a:pPr lvl="0">
              <a:spcBef>
                <a:spcPts val="0"/>
              </a:spcBef>
              <a:spcAft>
                <a:spcPts val="12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i="1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hlinkClick r:id="rId5" tooltip="Pegivirus"/>
              </a:rPr>
              <a:t>Pegivirus</a:t>
            </a:r>
            <a:endParaRPr lang="en-US" i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a:endParaRPr>
          </a:p>
          <a:p>
            <a:pPr lvl="0">
              <a:spcBef>
                <a:spcPts val="0"/>
              </a:spcBef>
              <a:spcAft>
                <a:spcPts val="12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i="1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hlinkClick r:id="rId6" tooltip="Pestivirus"/>
              </a:rPr>
              <a:t>Pestivirus</a:t>
            </a:r>
            <a:endParaRPr lang="en-US" i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a:endParaRPr>
          </a:p>
          <a:p>
            <a:pPr marL="0" indent="0">
              <a:buNone/>
            </a:pPr>
            <a:endParaRPr lang="en-US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1331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82000" cy="1143000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800" b="1" dirty="0"/>
              <a:t>Expanded dengue </a:t>
            </a:r>
            <a:r>
              <a:rPr lang="en-US" sz="3800" b="1" dirty="0" smtClean="0"/>
              <a:t>syndrome </a:t>
            </a:r>
            <a:r>
              <a:rPr lang="en-US" sz="3800" dirty="0" smtClean="0"/>
              <a:t>(Unusual </a:t>
            </a:r>
            <a:r>
              <a:rPr lang="en-US" sz="3800" dirty="0"/>
              <a:t>or </a:t>
            </a:r>
            <a:r>
              <a:rPr lang="en-US" sz="3800" dirty="0" smtClean="0"/>
              <a:t>atypical manifestations)</a:t>
            </a:r>
            <a:endParaRPr lang="en-US" sz="3800" dirty="0"/>
          </a:p>
        </p:txBody>
      </p:sp>
      <p:sp>
        <p:nvSpPr>
          <p:cNvPr id="64515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2800" dirty="0" smtClean="0"/>
          </a:p>
          <a:p>
            <a:r>
              <a:rPr lang="en-US" sz="2800" dirty="0"/>
              <a:t>I</a:t>
            </a:r>
            <a:r>
              <a:rPr lang="en-US" sz="2800" dirty="0" smtClean="0"/>
              <a:t>n recent years there have been increasing reports of DF and DHF with unusual manifestations. </a:t>
            </a:r>
          </a:p>
          <a:p>
            <a:r>
              <a:rPr lang="en-US" sz="2800" dirty="0" smtClean="0"/>
              <a:t>These include</a:t>
            </a:r>
            <a:r>
              <a:rPr lang="en-US" sz="2800" b="1" dirty="0" smtClean="0"/>
              <a:t>: neurological, hepatic, renal and other isolated organ involvement.</a:t>
            </a:r>
          </a:p>
        </p:txBody>
      </p:sp>
      <p:pic>
        <p:nvPicPr>
          <p:cNvPr id="6451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7400"/>
            <a:ext cx="1524000" cy="102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91104432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sz="6000" b="1" dirty="0" smtClean="0"/>
          </a:p>
          <a:p>
            <a:pPr marL="0" indent="0" algn="ctr">
              <a:buNone/>
            </a:pPr>
            <a:r>
              <a:rPr lang="en-US" sz="6000" b="1" dirty="0" smtClean="0"/>
              <a:t>ZIKA</a:t>
            </a:r>
            <a:endParaRPr lang="en-US" sz="6000" b="1" dirty="0"/>
          </a:p>
        </p:txBody>
      </p:sp>
    </p:spTree>
    <p:extLst>
      <p:ext uri="{BB962C8B-B14F-4D97-AF65-F5344CB8AC3E}">
        <p14:creationId xmlns:p14="http://schemas.microsoft.com/office/powerpoint/2010/main" val="3784201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62600" y="609600"/>
            <a:ext cx="3581400" cy="944562"/>
          </a:xfrm>
        </p:spPr>
        <p:txBody>
          <a:bodyPr/>
          <a:lstStyle/>
          <a:p>
            <a:r>
              <a:rPr lang="en-US" b="1" dirty="0" smtClean="0"/>
              <a:t>ZIKA VIRUS</a:t>
            </a:r>
            <a:endParaRPr lang="en-US" b="1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301" y="152400"/>
            <a:ext cx="4038600" cy="2479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264" y="3067226"/>
            <a:ext cx="6400800" cy="3753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966648" y="1787474"/>
            <a:ext cx="419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Single stranded RNA virus</a:t>
            </a:r>
          </a:p>
        </p:txBody>
      </p:sp>
    </p:spTree>
    <p:extLst>
      <p:ext uri="{BB962C8B-B14F-4D97-AF65-F5344CB8AC3E}">
        <p14:creationId xmlns:p14="http://schemas.microsoft.com/office/powerpoint/2010/main" val="1155735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5800" y="838200"/>
            <a:ext cx="35814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In April 1947 </a:t>
            </a:r>
            <a:r>
              <a:rPr lang="en-US" sz="2800" b="1" dirty="0" err="1"/>
              <a:t>Z</a:t>
            </a:r>
            <a:r>
              <a:rPr lang="en-US" sz="2800" b="1" dirty="0" err="1" smtClean="0"/>
              <a:t>ika</a:t>
            </a:r>
            <a:r>
              <a:rPr lang="en-US" sz="2800" b="1" dirty="0" smtClean="0"/>
              <a:t> virus was first isolated from a rhesus monkey found in Uganda’s </a:t>
            </a:r>
            <a:r>
              <a:rPr lang="en-US" sz="2800" b="1" dirty="0" err="1" smtClean="0"/>
              <a:t>Zika</a:t>
            </a:r>
            <a:r>
              <a:rPr lang="en-US" sz="2800" b="1" dirty="0" smtClean="0"/>
              <a:t> forest</a:t>
            </a:r>
            <a:endParaRPr lang="en-US" sz="2800" b="1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484" y="3352800"/>
            <a:ext cx="4693866" cy="3123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52273"/>
            <a:ext cx="3877197" cy="2941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0083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Zika</a:t>
            </a:r>
            <a:r>
              <a:rPr lang="en-US" dirty="0" smtClean="0"/>
              <a:t> virus (</a:t>
            </a:r>
            <a:r>
              <a:rPr lang="en-US" dirty="0" err="1" smtClean="0"/>
              <a:t>Zika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638800" cy="4525963"/>
          </a:xfrm>
        </p:spPr>
        <p:txBody>
          <a:bodyPr>
            <a:normAutofit/>
          </a:bodyPr>
          <a:lstStyle/>
          <a:p>
            <a:pPr>
              <a:spcAft>
                <a:spcPts val="800"/>
              </a:spcAft>
            </a:pPr>
            <a:r>
              <a:rPr lang="en-US" dirty="0" smtClean="0">
                <a:solidFill>
                  <a:schemeClr val="tx1"/>
                </a:solidFill>
              </a:rPr>
              <a:t>Primarily transmitted through the bite of an infected </a:t>
            </a:r>
            <a:r>
              <a:rPr lang="en-US" i="1" dirty="0" err="1" smtClean="0">
                <a:solidFill>
                  <a:schemeClr val="tx1"/>
                </a:solidFill>
              </a:rPr>
              <a:t>Aedes</a:t>
            </a:r>
            <a:r>
              <a:rPr lang="en-US" dirty="0" smtClean="0">
                <a:solidFill>
                  <a:schemeClr val="tx1"/>
                </a:solidFill>
              </a:rPr>
              <a:t> species mosquito </a:t>
            </a:r>
            <a:r>
              <a:rPr lang="en-US" i="1" dirty="0" smtClean="0">
                <a:solidFill>
                  <a:schemeClr val="tx1"/>
                </a:solidFill>
              </a:rPr>
              <a:t>(</a:t>
            </a:r>
            <a:r>
              <a:rPr lang="en-US" i="1" dirty="0" err="1" smtClean="0">
                <a:solidFill>
                  <a:schemeClr val="tx1"/>
                </a:solidFill>
              </a:rPr>
              <a:t>Ae</a:t>
            </a:r>
            <a:r>
              <a:rPr lang="en-US" i="1" dirty="0" smtClean="0">
                <a:solidFill>
                  <a:schemeClr val="tx1"/>
                </a:solidFill>
              </a:rPr>
              <a:t>. </a:t>
            </a:r>
            <a:r>
              <a:rPr lang="en-US" i="1" dirty="0" err="1" smtClean="0">
                <a:solidFill>
                  <a:schemeClr val="tx1"/>
                </a:solidFill>
              </a:rPr>
              <a:t>aegypti</a:t>
            </a:r>
            <a:r>
              <a:rPr lang="en-US" i="1" dirty="0" smtClean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and  </a:t>
            </a:r>
            <a:r>
              <a:rPr lang="en-US" i="1" dirty="0" err="1" smtClean="0">
                <a:solidFill>
                  <a:schemeClr val="tx1"/>
                </a:solidFill>
              </a:rPr>
              <a:t>Ae</a:t>
            </a:r>
            <a:r>
              <a:rPr lang="en-US" i="1" dirty="0" smtClean="0">
                <a:solidFill>
                  <a:schemeClr val="tx1"/>
                </a:solidFill>
              </a:rPr>
              <a:t>. </a:t>
            </a:r>
            <a:r>
              <a:rPr lang="en-US" i="1" dirty="0" err="1" smtClean="0">
                <a:solidFill>
                  <a:schemeClr val="tx1"/>
                </a:solidFill>
              </a:rPr>
              <a:t>albopictus</a:t>
            </a:r>
            <a:r>
              <a:rPr lang="en-US" i="1" dirty="0" smtClean="0">
                <a:solidFill>
                  <a:schemeClr val="tx1"/>
                </a:solidFill>
              </a:rPr>
              <a:t>)</a:t>
            </a:r>
          </a:p>
          <a:p>
            <a:pPr>
              <a:spcAft>
                <a:spcPts val="800"/>
              </a:spcAft>
            </a:pPr>
            <a:r>
              <a:rPr lang="en-US" b="1" dirty="0"/>
              <a:t>Closely related to dengue</a:t>
            </a:r>
            <a:r>
              <a:rPr lang="en-US" dirty="0"/>
              <a:t>, yellow fever, Japanese encephalitis, and West Nile viruses</a:t>
            </a:r>
          </a:p>
          <a:p>
            <a:pPr>
              <a:spcAft>
                <a:spcPts val="800"/>
              </a:spcAft>
            </a:pPr>
            <a:endParaRPr lang="en-US" dirty="0" smtClean="0">
              <a:solidFill>
                <a:schemeClr val="tx1"/>
              </a:solidFill>
            </a:endParaRPr>
          </a:p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838200"/>
            <a:ext cx="2097087" cy="555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440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Zika</a:t>
            </a:r>
            <a:r>
              <a:rPr lang="en-US" b="1" dirty="0"/>
              <a:t>-Affected Areas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Prior </a:t>
            </a:r>
            <a:r>
              <a:rPr lang="en-US" dirty="0"/>
              <a:t>to 2015, </a:t>
            </a:r>
            <a:r>
              <a:rPr lang="en-US" dirty="0" err="1"/>
              <a:t>Zika</a:t>
            </a:r>
            <a:r>
              <a:rPr lang="en-US" dirty="0"/>
              <a:t> virus outbreaks </a:t>
            </a:r>
            <a:r>
              <a:rPr lang="en-US" dirty="0" smtClean="0"/>
              <a:t>occurred in </a:t>
            </a:r>
            <a:r>
              <a:rPr lang="en-US" dirty="0"/>
              <a:t>Africa, Southeast Asia, &amp; Pacific Islands</a:t>
            </a:r>
            <a:r>
              <a:rPr lang="en-US" dirty="0" smtClean="0"/>
              <a:t>.</a:t>
            </a:r>
          </a:p>
          <a:p>
            <a:r>
              <a:rPr lang="en-US" dirty="0"/>
              <a:t>February 1, 2016:  World Health Organization declares </a:t>
            </a:r>
            <a:r>
              <a:rPr lang="en-US" dirty="0" err="1"/>
              <a:t>Zika</a:t>
            </a:r>
            <a:r>
              <a:rPr lang="en-US" dirty="0"/>
              <a:t> an </a:t>
            </a:r>
            <a:r>
              <a:rPr lang="en-US" b="1" dirty="0"/>
              <a:t>International Public Health Emergency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5362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49" y="76200"/>
            <a:ext cx="9119351" cy="6754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7536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8610600" cy="4525963"/>
          </a:xfrm>
        </p:spPr>
        <p:txBody>
          <a:bodyPr>
            <a:normAutofit/>
          </a:bodyPr>
          <a:lstStyle/>
          <a:p>
            <a:pPr lvl="1"/>
            <a:r>
              <a:rPr lang="en-US" dirty="0" smtClean="0">
                <a:solidFill>
                  <a:schemeClr val="tx1"/>
                </a:solidFill>
              </a:rPr>
              <a:t>Clinical illness is usually mild.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Symptoms last several days to a week. 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Severe disease requiring hospitalization is uncommon.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Fatalities are rare.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Guillain-Barré syndrome (GBS) reported in patients following suspected Zika virus infection.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Zika virus clinical disease course and outcomes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5321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7924800" cy="4525963"/>
          </a:xfrm>
        </p:spPr>
        <p:txBody>
          <a:bodyPr>
            <a:noAutofit/>
          </a:bodyPr>
          <a:lstStyle/>
          <a:p>
            <a:endParaRPr lang="en-US" sz="2800" dirty="0" smtClean="0">
              <a:solidFill>
                <a:schemeClr val="tx1"/>
              </a:solidFill>
            </a:endParaRPr>
          </a:p>
          <a:p>
            <a:endParaRPr lang="en-US" sz="2800" dirty="0" smtClean="0">
              <a:solidFill>
                <a:schemeClr val="tx1"/>
              </a:solidFill>
            </a:endParaRPr>
          </a:p>
          <a:p>
            <a:r>
              <a:rPr lang="en-US" sz="2800" dirty="0" smtClean="0">
                <a:solidFill>
                  <a:schemeClr val="tx1"/>
                </a:solidFill>
              </a:rPr>
              <a:t>Some </a:t>
            </a:r>
            <a:r>
              <a:rPr lang="en-US" sz="2800" dirty="0">
                <a:solidFill>
                  <a:schemeClr val="tx1"/>
                </a:solidFill>
              </a:rPr>
              <a:t>infected pregnant women can have evidence of </a:t>
            </a:r>
            <a:r>
              <a:rPr lang="en-US" sz="2800" dirty="0" err="1">
                <a:solidFill>
                  <a:schemeClr val="tx1"/>
                </a:solidFill>
              </a:rPr>
              <a:t>Zika</a:t>
            </a:r>
            <a:r>
              <a:rPr lang="en-US" sz="2800" dirty="0">
                <a:solidFill>
                  <a:schemeClr val="tx1"/>
                </a:solidFill>
              </a:rPr>
              <a:t> virus in their blood </a:t>
            </a:r>
            <a:r>
              <a:rPr lang="en-US" sz="2800" dirty="0" smtClean="0">
                <a:solidFill>
                  <a:schemeClr val="tx1"/>
                </a:solidFill>
              </a:rPr>
              <a:t>longer than expected.</a:t>
            </a:r>
          </a:p>
          <a:p>
            <a:endParaRPr lang="en-US" sz="2800" dirty="0" smtClean="0">
              <a:solidFill>
                <a:schemeClr val="tx1"/>
              </a:solidFill>
            </a:endParaRPr>
          </a:p>
          <a:p>
            <a:r>
              <a:rPr lang="en-US" sz="2800" dirty="0" smtClean="0">
                <a:solidFill>
                  <a:schemeClr val="tx1"/>
                </a:solidFill>
              </a:rPr>
              <a:t>Virus remains in semen longer than in blood.</a:t>
            </a:r>
          </a:p>
          <a:p>
            <a:pPr marL="0" indent="0">
              <a:buNone/>
            </a:pP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Incubation and viremia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2057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tx1"/>
                </a:solidFill>
              </a:rPr>
              <a:t>Many infections asymptomatic.</a:t>
            </a:r>
          </a:p>
          <a:p>
            <a:r>
              <a:rPr lang="en-US" sz="2800" dirty="0" smtClean="0">
                <a:solidFill>
                  <a:schemeClr val="tx1"/>
                </a:solidFill>
              </a:rPr>
              <a:t>Most common symptoms</a:t>
            </a:r>
            <a:endParaRPr lang="en-US" sz="2800" strike="sngStrike" dirty="0" smtClean="0">
              <a:solidFill>
                <a:schemeClr val="tx1"/>
              </a:solidFill>
            </a:endParaRPr>
          </a:p>
          <a:p>
            <a:pPr lvl="1"/>
            <a:r>
              <a:rPr lang="en-US" sz="2800" dirty="0" smtClean="0">
                <a:solidFill>
                  <a:schemeClr val="tx1"/>
                </a:solidFill>
              </a:rPr>
              <a:t>Acute onset of fever</a:t>
            </a:r>
            <a:endParaRPr lang="en-US" sz="2800" dirty="0">
              <a:solidFill>
                <a:schemeClr val="tx1"/>
              </a:solidFill>
            </a:endParaRPr>
          </a:p>
          <a:p>
            <a:pPr lvl="1"/>
            <a:r>
              <a:rPr lang="en-US" sz="2800" dirty="0" smtClean="0">
                <a:solidFill>
                  <a:schemeClr val="tx1"/>
                </a:solidFill>
              </a:rPr>
              <a:t>Maculopapular rash</a:t>
            </a:r>
            <a:endParaRPr lang="en-US" sz="2800" dirty="0">
              <a:solidFill>
                <a:schemeClr val="tx1"/>
              </a:solidFill>
            </a:endParaRPr>
          </a:p>
          <a:p>
            <a:pPr lvl="1"/>
            <a:r>
              <a:rPr lang="en-US" sz="2800" dirty="0">
                <a:solidFill>
                  <a:schemeClr val="tx1"/>
                </a:solidFill>
              </a:rPr>
              <a:t>Joint pain</a:t>
            </a:r>
          </a:p>
          <a:p>
            <a:pPr lvl="1"/>
            <a:r>
              <a:rPr lang="en-US" sz="2800" dirty="0">
                <a:solidFill>
                  <a:schemeClr val="tx1"/>
                </a:solidFill>
              </a:rPr>
              <a:t>Conjunctivitis</a:t>
            </a:r>
          </a:p>
          <a:p>
            <a:pPr lvl="0"/>
            <a:r>
              <a:rPr lang="en-US" sz="2800" dirty="0">
                <a:solidFill>
                  <a:schemeClr val="tx1"/>
                </a:solidFill>
              </a:rPr>
              <a:t>Other symptoms include muscle pain and </a:t>
            </a:r>
            <a:r>
              <a:rPr lang="en-US" sz="2800" dirty="0" smtClean="0">
                <a:solidFill>
                  <a:schemeClr val="tx1"/>
                </a:solidFill>
              </a:rPr>
              <a:t>headache.</a:t>
            </a:r>
            <a:endParaRPr lang="en-US" sz="2800" dirty="0">
              <a:solidFill>
                <a:schemeClr val="tx1"/>
              </a:solidFill>
            </a:endParaRPr>
          </a:p>
          <a:p>
            <a:endParaRPr lang="en-US" sz="2800" dirty="0" smtClean="0">
              <a:solidFill>
                <a:schemeClr val="tx1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Symptoms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2494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28509" y="4559710"/>
            <a:ext cx="2701636" cy="1951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 descr="Image result for yellow fever victim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04800"/>
            <a:ext cx="4495800" cy="2579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1000" y="2971800"/>
            <a:ext cx="58674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Flaviviruses</a:t>
            </a:r>
            <a:r>
              <a:rPr lang="en-US" sz="3200" dirty="0"/>
              <a:t> are named from the yellow fever virus for the family; </a:t>
            </a:r>
          </a:p>
          <a:p>
            <a:r>
              <a:rPr lang="en-US" sz="3200" dirty="0"/>
              <a:t>the word </a:t>
            </a:r>
            <a:r>
              <a:rPr lang="en-US" sz="3200" i="1" dirty="0" err="1">
                <a:solidFill>
                  <a:srgbClr val="0070C0"/>
                </a:solidFill>
              </a:rPr>
              <a:t>flavus</a:t>
            </a:r>
            <a:r>
              <a:rPr lang="en-US" sz="3200" dirty="0"/>
              <a:t> means "</a:t>
            </a:r>
            <a:r>
              <a:rPr lang="en-US" sz="3200" dirty="0">
                <a:solidFill>
                  <a:srgbClr val="FFC000"/>
                </a:solidFill>
              </a:rPr>
              <a:t>yellow</a:t>
            </a:r>
            <a:r>
              <a:rPr lang="en-US" sz="3200" dirty="0"/>
              <a:t>" in </a:t>
            </a:r>
            <a:r>
              <a:rPr lang="en-US" sz="3200" dirty="0">
                <a:hlinkClick r:id="rId4" tooltip="Latin"/>
              </a:rPr>
              <a:t>Latin</a:t>
            </a:r>
            <a:r>
              <a:rPr lang="en-US" sz="3200" dirty="0"/>
              <a:t>. The name yellow fever in turn originated from its propensity to cause </a:t>
            </a:r>
            <a:r>
              <a:rPr lang="en-US" sz="3200" dirty="0">
                <a:solidFill>
                  <a:srgbClr val="FFC000"/>
                </a:solidFill>
              </a:rPr>
              <a:t>jaundice</a:t>
            </a:r>
            <a:r>
              <a:rPr lang="en-US" sz="3200" dirty="0"/>
              <a:t>.</a:t>
            </a:r>
            <a:endParaRPr lang="en-US" sz="3200" dirty="0">
              <a:hlinkClick r:id="rId5" tooltip="Jaundice"/>
            </a:endParaRP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75032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28750" y="1767681"/>
            <a:ext cx="6286500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9517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                           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sz="4400" b="1" dirty="0"/>
              <a:t> </a:t>
            </a:r>
            <a:r>
              <a:rPr lang="en-US" sz="4400" b="1" dirty="0" smtClean="0"/>
              <a:t> CHIKUNGUNYA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1831472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CHIKUNGUNYA</a:t>
            </a:r>
            <a:endParaRPr lang="en-US" b="1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CHIKV Fever</a:t>
            </a:r>
          </a:p>
          <a:p>
            <a:r>
              <a:rPr lang="en-US" dirty="0" smtClean="0"/>
              <a:t>Buggy Creek virus infection</a:t>
            </a:r>
          </a:p>
          <a:p>
            <a:r>
              <a:rPr lang="en-US" dirty="0" smtClean="0"/>
              <a:t>Knuckle fever</a:t>
            </a:r>
          </a:p>
          <a:p>
            <a:r>
              <a:rPr lang="en-US" dirty="0" smtClean="0"/>
              <a:t>Me Tri virus infection</a:t>
            </a:r>
          </a:p>
          <a:p>
            <a:r>
              <a:rPr lang="en-US" dirty="0" err="1" smtClean="0"/>
              <a:t>Semliki</a:t>
            </a:r>
            <a:r>
              <a:rPr lang="en-US" dirty="0" smtClean="0"/>
              <a:t> Forest virus infection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3356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4800"/>
            <a:ext cx="8229600" cy="4389120"/>
          </a:xfrm>
        </p:spPr>
        <p:txBody>
          <a:bodyPr>
            <a:normAutofit/>
          </a:bodyPr>
          <a:lstStyle/>
          <a:p>
            <a:r>
              <a:rPr lang="en-IN" sz="2800" dirty="0" smtClean="0"/>
              <a:t>First described during an outbreak in southern Tanzania in </a:t>
            </a:r>
            <a:r>
              <a:rPr lang="en-IN" sz="2800" b="1" dirty="0" smtClean="0"/>
              <a:t>1952</a:t>
            </a:r>
            <a:r>
              <a:rPr lang="en-IN" sz="2800" dirty="0" smtClean="0"/>
              <a:t>. </a:t>
            </a:r>
          </a:p>
          <a:p>
            <a:r>
              <a:rPr lang="en-IN" sz="2800" dirty="0"/>
              <a:t>It is an RNA virus that belongs to the </a:t>
            </a:r>
            <a:r>
              <a:rPr lang="en-IN" sz="2800" dirty="0" err="1"/>
              <a:t>alphavirus</a:t>
            </a:r>
            <a:r>
              <a:rPr lang="en-IN" sz="2800" dirty="0"/>
              <a:t> genus of the family </a:t>
            </a:r>
            <a:r>
              <a:rPr lang="en-IN" sz="2800" dirty="0" err="1"/>
              <a:t>Togaviridae</a:t>
            </a:r>
            <a:r>
              <a:rPr lang="en-IN" sz="2800" dirty="0"/>
              <a:t>. </a:t>
            </a:r>
            <a:endParaRPr lang="en-IN" sz="2800" dirty="0" smtClean="0"/>
          </a:p>
          <a:p>
            <a:r>
              <a:rPr lang="en-IN" sz="2800" dirty="0" err="1" smtClean="0"/>
              <a:t>Chikungunya</a:t>
            </a:r>
            <a:r>
              <a:rPr lang="en-IN" sz="2800" dirty="0" smtClean="0"/>
              <a:t> has been identified in over </a:t>
            </a:r>
            <a:r>
              <a:rPr lang="en-IN" sz="2800" b="1" dirty="0" smtClean="0"/>
              <a:t>60</a:t>
            </a:r>
            <a:r>
              <a:rPr lang="en-IN" sz="2800" dirty="0" smtClean="0"/>
              <a:t> countries in Asia, Africa, Europe and the Americas.</a:t>
            </a:r>
          </a:p>
          <a:p>
            <a:pPr lvl="0"/>
            <a:endParaRPr lang="en-IN" sz="2800" dirty="0" smtClean="0"/>
          </a:p>
          <a:p>
            <a:endParaRPr lang="en-IN" sz="2800" dirty="0" smtClean="0"/>
          </a:p>
          <a:p>
            <a:endParaRPr lang="en-IN" sz="2800" dirty="0" smtClean="0"/>
          </a:p>
          <a:p>
            <a:endParaRPr lang="en-IN" sz="2800" dirty="0"/>
          </a:p>
        </p:txBody>
      </p:sp>
      <p:pic>
        <p:nvPicPr>
          <p:cNvPr id="4" name="Picture 2" descr="Related imag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52600" y="3657600"/>
            <a:ext cx="5392572" cy="276604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77552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008112"/>
          </a:xfrm>
        </p:spPr>
        <p:txBody>
          <a:bodyPr/>
          <a:lstStyle/>
          <a:p>
            <a:pPr algn="ctr"/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5884" y="1124744"/>
            <a:ext cx="8229600" cy="4389120"/>
          </a:xfrm>
        </p:spPr>
        <p:txBody>
          <a:bodyPr/>
          <a:lstStyle/>
          <a:p>
            <a:endParaRPr lang="en-IN" dirty="0" smtClean="0"/>
          </a:p>
          <a:p>
            <a:pPr marL="0" indent="0">
              <a:buNone/>
            </a:pPr>
            <a:r>
              <a:rPr lang="en-IN" dirty="0"/>
              <a:t> </a:t>
            </a:r>
            <a:r>
              <a:rPr lang="en-IN" dirty="0" smtClean="0"/>
              <a:t>“</a:t>
            </a:r>
            <a:r>
              <a:rPr lang="en-IN" dirty="0"/>
              <a:t>C</a:t>
            </a:r>
            <a:r>
              <a:rPr lang="en-IN" dirty="0" smtClean="0"/>
              <a:t>hikungunya” derives from a word in the      </a:t>
            </a:r>
            <a:r>
              <a:rPr lang="en-IN" dirty="0" err="1" smtClean="0"/>
              <a:t>Kimakonde</a:t>
            </a:r>
            <a:r>
              <a:rPr lang="en-IN" dirty="0" smtClean="0"/>
              <a:t> language, meaning</a:t>
            </a:r>
            <a:r>
              <a:rPr lang="en-IN" b="1" dirty="0" smtClean="0"/>
              <a:t> “to become  contorted”, </a:t>
            </a:r>
            <a:r>
              <a:rPr lang="en-IN" dirty="0" smtClean="0"/>
              <a:t>and describes the stooped  appearance of sufferers with joint pain (arthralgia).</a:t>
            </a:r>
            <a:endParaRPr lang="en-IN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724309"/>
            <a:ext cx="3286125" cy="2104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2847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MODE OF TRANSMISSION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3600" dirty="0" smtClean="0"/>
          </a:p>
          <a:p>
            <a:endParaRPr lang="en-US" sz="3600" dirty="0"/>
          </a:p>
          <a:p>
            <a:r>
              <a:rPr lang="en-US" sz="3600" dirty="0" smtClean="0"/>
              <a:t>By </a:t>
            </a:r>
            <a:r>
              <a:rPr lang="en-US" sz="3600" dirty="0" smtClean="0">
                <a:solidFill>
                  <a:srgbClr val="FF0000"/>
                </a:solidFill>
              </a:rPr>
              <a:t>Infected Female</a:t>
            </a:r>
            <a:r>
              <a:rPr lang="en-US" sz="3600" dirty="0" smtClean="0"/>
              <a:t> mosquitoes.</a:t>
            </a:r>
          </a:p>
          <a:p>
            <a:r>
              <a:rPr lang="en-US" sz="3600" dirty="0" smtClean="0"/>
              <a:t>They bite usually during day time.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973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56</a:t>
            </a:fld>
            <a:endParaRPr lang="en-US"/>
          </a:p>
        </p:txBody>
      </p:sp>
      <p:pic>
        <p:nvPicPr>
          <p:cNvPr id="1027" name="Picture 3" descr="C:\Users\DOCTOR\Desktop\roll 4\journal.pntd.0000623.g00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762000"/>
            <a:ext cx="8653301" cy="571638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14670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Sign and Symptoms (phases):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19200"/>
            <a:ext cx="8610600" cy="5410200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endParaRPr lang="en-US" dirty="0" smtClean="0"/>
          </a:p>
          <a:p>
            <a:pPr algn="ctr">
              <a:buNone/>
            </a:pPr>
            <a:r>
              <a:rPr lang="en-US" sz="3400" b="1" dirty="0" smtClean="0"/>
              <a:t>Clinical presentation of </a:t>
            </a:r>
            <a:r>
              <a:rPr lang="en-US" sz="3400" b="1" dirty="0" err="1" smtClean="0"/>
              <a:t>Chikungunya</a:t>
            </a:r>
            <a:r>
              <a:rPr lang="en-US" sz="3400" b="1" dirty="0" smtClean="0"/>
              <a:t> usually follows 3 phases:</a:t>
            </a:r>
          </a:p>
          <a:p>
            <a:pPr>
              <a:lnSpc>
                <a:spcPct val="120000"/>
              </a:lnSpc>
              <a:buNone/>
            </a:pPr>
            <a:endParaRPr lang="en-US" sz="3600" dirty="0" smtClean="0"/>
          </a:p>
          <a:p>
            <a:pPr>
              <a:lnSpc>
                <a:spcPct val="120000"/>
              </a:lnSpc>
              <a:buFont typeface="Wingdings" pitchFamily="2" charset="2"/>
              <a:buChar char="q"/>
            </a:pPr>
            <a:r>
              <a:rPr lang="en-US" sz="3600" dirty="0" smtClean="0"/>
              <a:t>Acute Phase (</a:t>
            </a:r>
            <a:r>
              <a:rPr lang="en-US" sz="3600" dirty="0" smtClean="0">
                <a:solidFill>
                  <a:srgbClr val="FF0000"/>
                </a:solidFill>
              </a:rPr>
              <a:t>&lt;3 weeks</a:t>
            </a:r>
            <a:r>
              <a:rPr lang="en-US" sz="3600" dirty="0" smtClean="0"/>
              <a:t>)</a:t>
            </a:r>
            <a:r>
              <a:rPr lang="en-US" sz="3600" dirty="0"/>
              <a:t> </a:t>
            </a:r>
            <a:endParaRPr lang="en-US" sz="3600" dirty="0" smtClean="0"/>
          </a:p>
          <a:p>
            <a:pPr marL="0" indent="0">
              <a:lnSpc>
                <a:spcPct val="120000"/>
              </a:lnSpc>
              <a:buNone/>
            </a:pPr>
            <a:r>
              <a:rPr lang="en-US" sz="3600" dirty="0"/>
              <a:t> </a:t>
            </a:r>
            <a:r>
              <a:rPr lang="en-US" sz="3600" dirty="0" smtClean="0"/>
              <a:t>    abrupt onset of signs and symptoms.</a:t>
            </a:r>
          </a:p>
          <a:p>
            <a:pPr>
              <a:lnSpc>
                <a:spcPct val="120000"/>
              </a:lnSpc>
              <a:buFont typeface="Wingdings" pitchFamily="2" charset="2"/>
              <a:buChar char="q"/>
            </a:pPr>
            <a:r>
              <a:rPr lang="en-US" sz="3600" dirty="0" err="1" smtClean="0"/>
              <a:t>Subacute</a:t>
            </a:r>
            <a:r>
              <a:rPr lang="en-US" sz="3600" dirty="0" smtClean="0"/>
              <a:t> phase</a:t>
            </a:r>
            <a:r>
              <a:rPr lang="en-US" sz="3600" dirty="0" smtClean="0">
                <a:solidFill>
                  <a:srgbClr val="FF0000"/>
                </a:solidFill>
              </a:rPr>
              <a:t>(&gt;3 weeks to 3 months)</a:t>
            </a:r>
            <a:r>
              <a:rPr lang="en-US" sz="3600" dirty="0"/>
              <a:t> </a:t>
            </a:r>
            <a:endParaRPr lang="en-US" sz="3600" dirty="0" smtClean="0"/>
          </a:p>
          <a:p>
            <a:pPr marL="0" indent="0">
              <a:lnSpc>
                <a:spcPct val="120000"/>
              </a:lnSpc>
              <a:buNone/>
            </a:pPr>
            <a:r>
              <a:rPr lang="en-US" sz="3600" dirty="0"/>
              <a:t> </a:t>
            </a:r>
            <a:r>
              <a:rPr lang="en-US" sz="3600" dirty="0" smtClean="0"/>
              <a:t>   generalized weakness, </a:t>
            </a:r>
            <a:r>
              <a:rPr lang="en-US" sz="3600" dirty="0" err="1" smtClean="0"/>
              <a:t>polyathralgia,joint</a:t>
            </a:r>
            <a:r>
              <a:rPr lang="en-US" sz="3600" dirty="0" smtClean="0"/>
              <a:t> stiffness.</a:t>
            </a:r>
          </a:p>
          <a:p>
            <a:pPr>
              <a:lnSpc>
                <a:spcPct val="120000"/>
              </a:lnSpc>
              <a:buFont typeface="Wingdings" pitchFamily="2" charset="2"/>
              <a:buChar char="q"/>
            </a:pPr>
            <a:r>
              <a:rPr lang="en-US" sz="3600" dirty="0" smtClean="0"/>
              <a:t>Chronic phase(</a:t>
            </a:r>
            <a:r>
              <a:rPr lang="en-US" sz="3600" dirty="0" smtClean="0">
                <a:solidFill>
                  <a:srgbClr val="FF0000"/>
                </a:solidFill>
              </a:rPr>
              <a:t>&gt;3 months</a:t>
            </a:r>
            <a:r>
              <a:rPr lang="en-US" sz="3600" dirty="0" smtClean="0"/>
              <a:t>)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3600" dirty="0"/>
              <a:t> </a:t>
            </a:r>
            <a:r>
              <a:rPr lang="en-US" sz="3600" dirty="0" smtClean="0"/>
              <a:t>   </a:t>
            </a:r>
            <a:r>
              <a:rPr lang="en-US" sz="3600" dirty="0" err="1" smtClean="0"/>
              <a:t>Athritis</a:t>
            </a:r>
            <a:r>
              <a:rPr lang="en-US" sz="3600" dirty="0" smtClean="0"/>
              <a:t>, recurrent joint swelling after each episode of any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3600" dirty="0" smtClean="0"/>
              <a:t>    fever, recurrent joint pain. </a:t>
            </a:r>
            <a:endParaRPr lang="en-US" sz="3600" dirty="0" smtClean="0">
              <a:solidFill>
                <a:srgbClr val="FF0000"/>
              </a:solidFill>
            </a:endParaRPr>
          </a:p>
          <a:p>
            <a:pPr>
              <a:buNone/>
            </a:pPr>
            <a:r>
              <a:rPr lang="en-US" dirty="0" smtClean="0"/>
              <a:t>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961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58</a:t>
            </a:fld>
            <a:endParaRPr lang="en-US"/>
          </a:p>
        </p:txBody>
      </p:sp>
      <p:pic>
        <p:nvPicPr>
          <p:cNvPr id="2050" name="Picture 2" descr="C:\Users\DOCTOR\Desktop\roll 4\395622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1295400"/>
            <a:ext cx="2514600" cy="1954117"/>
          </a:xfrm>
          <a:prstGeom prst="rect">
            <a:avLst/>
          </a:prstGeom>
          <a:noFill/>
        </p:spPr>
      </p:pic>
      <p:pic>
        <p:nvPicPr>
          <p:cNvPr id="2051" name="Picture 3" descr="C:\Users\DOCTOR\Desktop\roll 4\sc197_image_132911720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76600" y="762000"/>
            <a:ext cx="4016169" cy="3092450"/>
          </a:xfrm>
          <a:prstGeom prst="rect">
            <a:avLst/>
          </a:prstGeom>
          <a:noFill/>
        </p:spPr>
      </p:pic>
      <p:pic>
        <p:nvPicPr>
          <p:cNvPr id="2052" name="Picture 4" descr="C:\Users\DOCTOR\Desktop\roll 4\images (2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0" y="4495800"/>
            <a:ext cx="2552700" cy="1790700"/>
          </a:xfrm>
          <a:prstGeom prst="rect">
            <a:avLst/>
          </a:prstGeom>
          <a:noFill/>
        </p:spPr>
      </p:pic>
      <p:pic>
        <p:nvPicPr>
          <p:cNvPr id="2053" name="Picture 5" descr="C:\Users\DOCTOR\Desktop\roll 4\chikungunya-fever-5328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05200" y="4191000"/>
            <a:ext cx="4953000" cy="23336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62147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800" b="1" dirty="0" smtClean="0"/>
              <a:t>Rare But Serious Complications:</a:t>
            </a:r>
            <a:endParaRPr lang="en-US" sz="3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Acute encephalopathy</a:t>
            </a:r>
          </a:p>
          <a:p>
            <a:r>
              <a:rPr lang="en-US" dirty="0" smtClean="0"/>
              <a:t>Dementia</a:t>
            </a:r>
          </a:p>
          <a:p>
            <a:r>
              <a:rPr lang="en-US" dirty="0" smtClean="0"/>
              <a:t>Retinitis</a:t>
            </a:r>
          </a:p>
          <a:p>
            <a:r>
              <a:rPr lang="en-US" dirty="0" err="1" smtClean="0"/>
              <a:t>Uveitis</a:t>
            </a:r>
            <a:endParaRPr lang="en-US" dirty="0" smtClean="0"/>
          </a:p>
          <a:p>
            <a:r>
              <a:rPr lang="en-US" dirty="0" err="1" smtClean="0"/>
              <a:t>Myocarditis</a:t>
            </a:r>
            <a:endParaRPr lang="en-US" dirty="0" smtClean="0"/>
          </a:p>
          <a:p>
            <a:r>
              <a:rPr lang="en-US" dirty="0" smtClean="0"/>
              <a:t>Intestinal Hemorrhage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829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609600"/>
            <a:ext cx="7001209" cy="559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0347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High Risk Group: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981104"/>
            <a:ext cx="8229600" cy="4525963"/>
          </a:xfrm>
        </p:spPr>
        <p:txBody>
          <a:bodyPr/>
          <a:lstStyle/>
          <a:p>
            <a:r>
              <a:rPr lang="en-US" sz="2800" dirty="0" smtClean="0"/>
              <a:t>Geriatric age group  and </a:t>
            </a:r>
            <a:r>
              <a:rPr lang="en-US" sz="2800" dirty="0" err="1" smtClean="0"/>
              <a:t>paediatric</a:t>
            </a:r>
            <a:r>
              <a:rPr lang="en-US" sz="2800" dirty="0" smtClean="0"/>
              <a:t> age group.</a:t>
            </a:r>
          </a:p>
          <a:p>
            <a:r>
              <a:rPr lang="en-US" sz="2800" dirty="0" smtClean="0"/>
              <a:t>Any co morbid conditions (DM, HTN, CVD, COPD, Hypothyroidism)</a:t>
            </a:r>
          </a:p>
          <a:p>
            <a:r>
              <a:rPr lang="en-US" sz="2800" dirty="0" smtClean="0"/>
              <a:t>Pregnancy</a:t>
            </a:r>
          </a:p>
          <a:p>
            <a:r>
              <a:rPr lang="en-US" sz="2800" dirty="0" smtClean="0"/>
              <a:t>Any Co-Infection(</a:t>
            </a:r>
            <a:r>
              <a:rPr lang="en-US" sz="2800" dirty="0" err="1" smtClean="0"/>
              <a:t>Dengue,TB,Enteric</a:t>
            </a:r>
            <a:r>
              <a:rPr lang="en-US" sz="2800" dirty="0" smtClean="0"/>
              <a:t>   </a:t>
            </a:r>
            <a:r>
              <a:rPr lang="en-US" sz="2800" dirty="0" err="1" smtClean="0"/>
              <a:t>Fever,HIV,Malaria</a:t>
            </a:r>
            <a:r>
              <a:rPr lang="en-US" sz="2800" dirty="0" smtClean="0"/>
              <a:t>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611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 smtClean="0"/>
              <a:t>Investigations:</a:t>
            </a:r>
            <a:endParaRPr lang="en-US" sz="4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endParaRPr lang="en-US" dirty="0" smtClean="0"/>
          </a:p>
          <a:p>
            <a:r>
              <a:rPr lang="en-US" dirty="0" smtClean="0"/>
              <a:t>A definitive lab diagnosis can be accomplished through three main lab test:</a:t>
            </a:r>
          </a:p>
          <a:p>
            <a:endParaRPr lang="en-US" dirty="0" smtClean="0"/>
          </a:p>
          <a:p>
            <a:pPr>
              <a:buFont typeface="Wingdings" pitchFamily="2" charset="2"/>
              <a:buChar char="q"/>
            </a:pPr>
            <a:r>
              <a:rPr lang="en-US" dirty="0" smtClean="0"/>
              <a:t>Virus Isolation</a:t>
            </a:r>
          </a:p>
          <a:p>
            <a:pPr>
              <a:buFont typeface="Wingdings" pitchFamily="2" charset="2"/>
              <a:buChar char="q"/>
            </a:pPr>
            <a:r>
              <a:rPr lang="en-US" dirty="0" smtClean="0"/>
              <a:t>RT-PCR</a:t>
            </a:r>
          </a:p>
          <a:p>
            <a:pPr>
              <a:buFont typeface="Wingdings" pitchFamily="2" charset="2"/>
              <a:buChar char="q"/>
            </a:pPr>
            <a:r>
              <a:rPr lang="en-US" dirty="0"/>
              <a:t>Serological test (</a:t>
            </a:r>
            <a:r>
              <a:rPr lang="en-US" dirty="0" err="1"/>
              <a:t>IgM,IgG,MAC</a:t>
            </a:r>
            <a:r>
              <a:rPr lang="en-US" dirty="0"/>
              <a:t>-ELISA)</a:t>
            </a:r>
          </a:p>
          <a:p>
            <a:pPr>
              <a:buFont typeface="Wingdings" pitchFamily="2" charset="2"/>
              <a:buChar char="q"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                                      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890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62</a:t>
            </a:fld>
            <a:endParaRPr lang="en-US"/>
          </a:p>
        </p:txBody>
      </p:sp>
      <p:pic>
        <p:nvPicPr>
          <p:cNvPr id="6146" name="Picture 2" descr="C:\Users\DOCTOR\Desktop\roll 4\chikungunya-pptrp-9-63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40889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44624"/>
            <a:ext cx="8359080" cy="864096"/>
          </a:xfrm>
        </p:spPr>
        <p:txBody>
          <a:bodyPr>
            <a:noAutofit/>
          </a:bodyPr>
          <a:lstStyle/>
          <a:p>
            <a:r>
              <a:rPr lang="en-US" sz="4000" dirty="0" smtClean="0"/>
              <a:t>Diagnostic </a:t>
            </a:r>
            <a:r>
              <a:rPr lang="en-US" sz="4000" smtClean="0"/>
              <a:t>challenges in </a:t>
            </a:r>
            <a:r>
              <a:rPr lang="en-US" sz="4000" dirty="0" smtClean="0"/>
              <a:t>Chikungunya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025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01971890"/>
              </p:ext>
            </p:extLst>
          </p:nvPr>
        </p:nvGraphicFramePr>
        <p:xfrm>
          <a:off x="0" y="1556792"/>
          <a:ext cx="9036496" cy="50428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63" name="Slide" r:id="rId3" imgW="324456" imgH="242306" progId="PowerPoint.Slide.12">
                  <p:embed/>
                </p:oleObj>
              </mc:Choice>
              <mc:Fallback>
                <p:oleObj name="Slide" r:id="rId3" imgW="324456" imgH="242306" progId="PowerPoint.Slide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556792"/>
                        <a:ext cx="9036496" cy="504289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08080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>
          <a:xfrm>
            <a:off x="571472" y="357166"/>
            <a:ext cx="8229600" cy="762000"/>
          </a:xfrm>
        </p:spPr>
        <p:txBody>
          <a:bodyPr>
            <a:normAutofit/>
          </a:bodyPr>
          <a:lstStyle/>
          <a:p>
            <a:pPr eaLnBrk="1" hangingPunct="1"/>
            <a:r>
              <a:rPr lang="en-US" b="1" dirty="0" err="1" smtClean="0"/>
              <a:t>Chikungunya</a:t>
            </a:r>
            <a:r>
              <a:rPr lang="en-US" b="1" dirty="0" smtClean="0"/>
              <a:t> in Bangladesh </a:t>
            </a:r>
          </a:p>
        </p:txBody>
      </p:sp>
      <p:sp>
        <p:nvSpPr>
          <p:cNvPr id="36867" name="Content Placeholder 2"/>
          <p:cNvSpPr>
            <a:spLocks noGrp="1"/>
          </p:cNvSpPr>
          <p:nvPr>
            <p:ph idx="1"/>
          </p:nvPr>
        </p:nvSpPr>
        <p:spPr>
          <a:xfrm>
            <a:off x="152400" y="1524000"/>
            <a:ext cx="8763000" cy="4876800"/>
          </a:xfrm>
        </p:spPr>
        <p:txBody>
          <a:bodyPr>
            <a:noAutofit/>
          </a:bodyPr>
          <a:lstStyle/>
          <a:p>
            <a:pPr eaLnBrk="1" hangingPunct="1">
              <a:buFont typeface="Wingdings" pitchFamily="2" charset="2"/>
              <a:buChar char="Ø"/>
            </a:pPr>
            <a:r>
              <a:rPr lang="en-US" sz="2800" b="1" dirty="0" smtClean="0"/>
              <a:t> No evidence </a:t>
            </a:r>
            <a:r>
              <a:rPr lang="en-US" sz="2800" dirty="0" smtClean="0"/>
              <a:t>of </a:t>
            </a:r>
            <a:r>
              <a:rPr lang="en-US" sz="2800" dirty="0" err="1" smtClean="0"/>
              <a:t>chikungunya</a:t>
            </a:r>
            <a:r>
              <a:rPr lang="en-US" sz="2800" dirty="0" smtClean="0"/>
              <a:t> virus in Bangladesh </a:t>
            </a:r>
            <a:r>
              <a:rPr lang="en-US" sz="2800" b="1" dirty="0" smtClean="0"/>
              <a:t>before 2008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en-US" sz="2800" b="1" dirty="0" smtClean="0"/>
              <a:t> First identified </a:t>
            </a:r>
            <a:r>
              <a:rPr lang="en-US" sz="2800" dirty="0" smtClean="0"/>
              <a:t>outbreak of </a:t>
            </a:r>
            <a:r>
              <a:rPr lang="en-US" sz="2800" dirty="0" err="1" smtClean="0"/>
              <a:t>chikungunya</a:t>
            </a:r>
            <a:r>
              <a:rPr lang="en-US" sz="2800" dirty="0" smtClean="0"/>
              <a:t> </a:t>
            </a:r>
            <a:r>
              <a:rPr lang="en-US" sz="2800" b="1" dirty="0" smtClean="0"/>
              <a:t>in Bangladesh,2008.</a:t>
            </a:r>
          </a:p>
          <a:p>
            <a:pPr eaLnBrk="1" hangingPunct="1">
              <a:buFont typeface="Arial" pitchFamily="34" charset="0"/>
              <a:buNone/>
            </a:pPr>
            <a:r>
              <a:rPr lang="en-US" sz="2800" dirty="0" smtClean="0"/>
              <a:t>     2008 – </a:t>
            </a:r>
            <a:r>
              <a:rPr lang="en-US" sz="2800" dirty="0" err="1" smtClean="0"/>
              <a:t>Paba</a:t>
            </a:r>
            <a:r>
              <a:rPr lang="en-US" sz="2800" dirty="0" smtClean="0"/>
              <a:t> , </a:t>
            </a:r>
            <a:r>
              <a:rPr lang="en-US" sz="2800" dirty="0" err="1" smtClean="0"/>
              <a:t>Rajshahi</a:t>
            </a:r>
            <a:endParaRPr lang="en-US" sz="2800" dirty="0"/>
          </a:p>
          <a:p>
            <a:pPr eaLnBrk="1" hangingPunct="1">
              <a:buFont typeface="Arial" pitchFamily="34" charset="0"/>
              <a:buNone/>
            </a:pPr>
            <a:r>
              <a:rPr lang="en-US" sz="2800" dirty="0" smtClean="0"/>
              <a:t>     2009 – </a:t>
            </a:r>
            <a:r>
              <a:rPr lang="en-US" sz="2800" dirty="0" err="1" smtClean="0"/>
              <a:t>Shathiya</a:t>
            </a:r>
            <a:r>
              <a:rPr lang="en-US" sz="2800" dirty="0" smtClean="0"/>
              <a:t>, </a:t>
            </a:r>
            <a:r>
              <a:rPr lang="en-US" sz="2800" dirty="0" err="1" smtClean="0"/>
              <a:t>Pabna</a:t>
            </a:r>
            <a:endParaRPr lang="en-US" sz="2800" dirty="0" smtClean="0"/>
          </a:p>
          <a:p>
            <a:pPr eaLnBrk="1" hangingPunct="1">
              <a:buFont typeface="Arial" pitchFamily="34" charset="0"/>
              <a:buNone/>
            </a:pPr>
            <a:r>
              <a:rPr lang="en-US" sz="2800" dirty="0" smtClean="0"/>
              <a:t>     2011 – </a:t>
            </a:r>
            <a:r>
              <a:rPr lang="en-US" sz="2800" dirty="0" err="1" smtClean="0"/>
              <a:t>Dohar</a:t>
            </a:r>
            <a:r>
              <a:rPr lang="en-US" sz="2800" dirty="0" smtClean="0"/>
              <a:t> , Dhaka</a:t>
            </a:r>
          </a:p>
          <a:p>
            <a:pPr eaLnBrk="1" hangingPunct="1">
              <a:buFont typeface="Arial" pitchFamily="34" charset="0"/>
              <a:buNone/>
            </a:pPr>
            <a:r>
              <a:rPr lang="en-US" sz="2800" dirty="0"/>
              <a:t> </a:t>
            </a:r>
            <a:r>
              <a:rPr lang="en-US" sz="2800" dirty="0" smtClean="0"/>
              <a:t>    2012 -  </a:t>
            </a:r>
            <a:r>
              <a:rPr lang="en-US" sz="2800" dirty="0" err="1" smtClean="0"/>
              <a:t>Palpara</a:t>
            </a:r>
            <a:r>
              <a:rPr lang="en-US" sz="2800" dirty="0" smtClean="0"/>
              <a:t>, </a:t>
            </a:r>
            <a:r>
              <a:rPr lang="en-US" sz="2800" dirty="0" err="1" smtClean="0"/>
              <a:t>Tangail</a:t>
            </a:r>
            <a:endParaRPr lang="en-US" sz="2800" dirty="0" smtClean="0"/>
          </a:p>
          <a:p>
            <a:pPr eaLnBrk="1" hangingPunct="1">
              <a:buFont typeface="Arial" pitchFamily="34" charset="0"/>
              <a:buNone/>
            </a:pPr>
            <a:r>
              <a:rPr lang="en-US" sz="2800" dirty="0"/>
              <a:t> </a:t>
            </a:r>
            <a:r>
              <a:rPr lang="en-US" sz="2800" dirty="0" smtClean="0"/>
              <a:t>    2013 -  Chittagong ( case series)</a:t>
            </a:r>
          </a:p>
          <a:p>
            <a:pPr eaLnBrk="1" hangingPunct="1">
              <a:buFont typeface="Arial" pitchFamily="34" charset="0"/>
              <a:buNone/>
            </a:pPr>
            <a:r>
              <a:rPr lang="en-US" sz="2800" dirty="0"/>
              <a:t> </a:t>
            </a:r>
            <a:r>
              <a:rPr lang="en-US" sz="2800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69577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   Outbreak –Epidemic of CHIKUNGUNYA</a:t>
            </a:r>
          </a:p>
          <a:p>
            <a:pPr marL="0" indent="0">
              <a:buNone/>
            </a:pPr>
            <a:r>
              <a:rPr lang="en-US" dirty="0" smtClean="0"/>
              <a:t>   occurred in </a:t>
            </a:r>
            <a:r>
              <a:rPr lang="en-US" b="1" dirty="0" smtClean="0"/>
              <a:t>early 2017</a:t>
            </a:r>
            <a:r>
              <a:rPr lang="en-US" dirty="0" smtClean="0"/>
              <a:t>. Causes may be</a:t>
            </a:r>
          </a:p>
          <a:p>
            <a:r>
              <a:rPr lang="en-US" dirty="0"/>
              <a:t> </a:t>
            </a:r>
            <a:r>
              <a:rPr lang="en-US" dirty="0" smtClean="0"/>
              <a:t>      Early rain </a:t>
            </a:r>
          </a:p>
          <a:p>
            <a:r>
              <a:rPr lang="en-US" dirty="0"/>
              <a:t> </a:t>
            </a:r>
            <a:r>
              <a:rPr lang="en-US" dirty="0" smtClean="0"/>
              <a:t>      Lack of preparedness and </a:t>
            </a:r>
          </a:p>
          <a:p>
            <a:r>
              <a:rPr lang="en-US" dirty="0"/>
              <a:t> </a:t>
            </a:r>
            <a:r>
              <a:rPr lang="en-US" dirty="0" smtClean="0"/>
              <a:t>      Health education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8787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66800" y="5764580"/>
            <a:ext cx="76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July 10, 2017, The Daily </a:t>
            </a:r>
            <a:r>
              <a:rPr lang="en-US" dirty="0" err="1" smtClean="0"/>
              <a:t>Prothom</a:t>
            </a:r>
            <a:r>
              <a:rPr lang="en-US" dirty="0" smtClean="0"/>
              <a:t> </a:t>
            </a:r>
            <a:r>
              <a:rPr lang="en-US" dirty="0" err="1" smtClean="0"/>
              <a:t>Alo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582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3600" dirty="0" smtClean="0"/>
          </a:p>
          <a:p>
            <a:pPr marL="0" indent="0" algn="ctr">
              <a:buNone/>
            </a:pPr>
            <a:r>
              <a:rPr lang="en-US" sz="3600" dirty="0" smtClean="0"/>
              <a:t>At </a:t>
            </a:r>
            <a:r>
              <a:rPr lang="en-US" sz="3600" dirty="0"/>
              <a:t>least </a:t>
            </a:r>
            <a:r>
              <a:rPr lang="en-US" sz="3600" b="1" dirty="0"/>
              <a:t>1.8 million </a:t>
            </a:r>
            <a:r>
              <a:rPr lang="en-US" sz="3600" dirty="0"/>
              <a:t>people </a:t>
            </a:r>
            <a:r>
              <a:rPr lang="en-US" sz="3600" b="1" dirty="0"/>
              <a:t>are feared </a:t>
            </a:r>
            <a:r>
              <a:rPr lang="en-US" sz="3600" dirty="0"/>
              <a:t>to be infected with </a:t>
            </a:r>
            <a:r>
              <a:rPr lang="en-US" sz="3600" dirty="0" err="1"/>
              <a:t>Chikungunya</a:t>
            </a:r>
            <a:r>
              <a:rPr lang="en-US" sz="3600" dirty="0"/>
              <a:t> in the capital this year. </a:t>
            </a:r>
            <a:r>
              <a:rPr lang="en-US" sz="3600" b="1" dirty="0"/>
              <a:t>One in 10 people in the city </a:t>
            </a:r>
            <a:r>
              <a:rPr lang="en-US" sz="3600" dirty="0"/>
              <a:t>are at risk of the mosquito-borne fever, says a study.</a:t>
            </a:r>
          </a:p>
        </p:txBody>
      </p:sp>
    </p:spTree>
    <p:extLst>
      <p:ext uri="{BB962C8B-B14F-4D97-AF65-F5344CB8AC3E}">
        <p14:creationId xmlns:p14="http://schemas.microsoft.com/office/powerpoint/2010/main" val="865455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110" y="1066800"/>
            <a:ext cx="6510890" cy="5059363"/>
          </a:xfrm>
        </p:spPr>
      </p:pic>
    </p:spTree>
    <p:extLst>
      <p:ext uri="{BB962C8B-B14F-4D97-AF65-F5344CB8AC3E}">
        <p14:creationId xmlns:p14="http://schemas.microsoft.com/office/powerpoint/2010/main" val="2376841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Number of cases of  probable </a:t>
            </a:r>
            <a:r>
              <a:rPr lang="en-US" sz="2400" dirty="0" err="1"/>
              <a:t>Chikungunya</a:t>
            </a:r>
            <a:r>
              <a:rPr lang="en-US" sz="2400" dirty="0"/>
              <a:t> </a:t>
            </a:r>
            <a:r>
              <a:rPr lang="en-US" sz="2400" dirty="0" smtClean="0"/>
              <a:t>and post </a:t>
            </a:r>
            <a:r>
              <a:rPr lang="en-US" sz="2400" dirty="0" err="1" smtClean="0"/>
              <a:t>Chikungunya</a:t>
            </a:r>
            <a:r>
              <a:rPr lang="en-US" sz="2400" dirty="0" smtClean="0"/>
              <a:t> </a:t>
            </a:r>
            <a:r>
              <a:rPr lang="en-US" sz="2400" dirty="0" err="1" smtClean="0"/>
              <a:t>arthropathy</a:t>
            </a:r>
            <a:r>
              <a:rPr lang="en-US" sz="2400" dirty="0" smtClean="0"/>
              <a:t> in different Medical College Hospitals</a:t>
            </a:r>
            <a:endParaRPr lang="en-US" sz="24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828800"/>
            <a:ext cx="4239877" cy="4525963"/>
          </a:xfrm>
        </p:spPr>
      </p:pic>
    </p:spTree>
    <p:extLst>
      <p:ext uri="{BB962C8B-B14F-4D97-AF65-F5344CB8AC3E}">
        <p14:creationId xmlns:p14="http://schemas.microsoft.com/office/powerpoint/2010/main" val="1832160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1613" y="381000"/>
            <a:ext cx="8016374" cy="964537"/>
          </a:xfrm>
        </p:spPr>
        <p:txBody>
          <a:bodyPr>
            <a:noAutofit/>
          </a:bodyPr>
          <a:lstStyle/>
          <a:p>
            <a:r>
              <a:rPr lang="en-US" sz="3200" b="1" dirty="0"/>
              <a:t>Clinical features: </a:t>
            </a:r>
            <a:r>
              <a:rPr lang="en-US" sz="3200" b="1" dirty="0" err="1"/>
              <a:t>Zika</a:t>
            </a:r>
            <a:r>
              <a:rPr lang="en-US" sz="3200" b="1" dirty="0"/>
              <a:t> virus compared to dengue and </a:t>
            </a:r>
            <a:r>
              <a:rPr lang="en-US" sz="3200" b="1" dirty="0" err="1"/>
              <a:t>chikungunya</a:t>
            </a:r>
            <a:endParaRPr lang="en-US" sz="3200" b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8121" b="3327"/>
          <a:stretch/>
        </p:blipFill>
        <p:spPr>
          <a:xfrm>
            <a:off x="508000" y="1828800"/>
            <a:ext cx="84836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61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   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There </a:t>
            </a:r>
            <a:r>
              <a:rPr lang="en-US" b="1" dirty="0" smtClean="0"/>
              <a:t>is </a:t>
            </a:r>
            <a:r>
              <a:rPr lang="en-US" b="1" dirty="0"/>
              <a:t>extensive geographic </a:t>
            </a:r>
            <a:r>
              <a:rPr lang="en-US" b="1" dirty="0" smtClean="0"/>
              <a:t>distribution</a:t>
            </a:r>
          </a:p>
          <a:p>
            <a:pPr marL="0" indent="0">
              <a:buNone/>
            </a:pPr>
            <a:r>
              <a:rPr lang="en-US" b="1" dirty="0" smtClean="0"/>
              <a:t>    </a:t>
            </a:r>
            <a:r>
              <a:rPr lang="en-US" dirty="0" smtClean="0"/>
              <a:t>and </a:t>
            </a:r>
            <a:r>
              <a:rPr lang="en-US" dirty="0"/>
              <a:t>the </a:t>
            </a:r>
            <a:r>
              <a:rPr lang="en-US" b="1" dirty="0"/>
              <a:t>diversity</a:t>
            </a:r>
            <a:r>
              <a:rPr lang="en-US" dirty="0"/>
              <a:t> </a:t>
            </a:r>
            <a:r>
              <a:rPr lang="en-US" b="1" dirty="0"/>
              <a:t>of</a:t>
            </a:r>
            <a:r>
              <a:rPr lang="en-US" dirty="0"/>
              <a:t> the arthropod </a:t>
            </a:r>
            <a:r>
              <a:rPr lang="en-US" b="1" dirty="0"/>
              <a:t>vectors</a:t>
            </a:r>
            <a:r>
              <a:rPr lang="en-US" dirty="0"/>
              <a:t> or 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vertebrates </a:t>
            </a:r>
            <a:r>
              <a:rPr lang="en-US" dirty="0"/>
              <a:t>hosts associated with </a:t>
            </a:r>
            <a:r>
              <a:rPr lang="en-US" dirty="0" smtClean="0"/>
              <a:t>biological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</a:t>
            </a:r>
            <a:r>
              <a:rPr lang="en-US" dirty="0"/>
              <a:t>transmission of these viruses.</a:t>
            </a:r>
          </a:p>
        </p:txBody>
      </p:sp>
    </p:spTree>
    <p:extLst>
      <p:ext uri="{BB962C8B-B14F-4D97-AF65-F5344CB8AC3E}">
        <p14:creationId xmlns:p14="http://schemas.microsoft.com/office/powerpoint/2010/main" val="2523695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2057400"/>
            <a:ext cx="8610600" cy="2819400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The following </a:t>
            </a:r>
            <a:r>
              <a:rPr lang="en-US" b="1" dirty="0">
                <a:solidFill>
                  <a:schemeClr val="tx1"/>
                </a:solidFill>
              </a:rPr>
              <a:t>248 cases </a:t>
            </a:r>
            <a:r>
              <a:rPr lang="en-US" dirty="0">
                <a:solidFill>
                  <a:schemeClr val="tx1"/>
                </a:solidFill>
              </a:rPr>
              <a:t>have been documented in </a:t>
            </a:r>
            <a:r>
              <a:rPr lang="en-US" dirty="0" smtClean="0">
                <a:solidFill>
                  <a:schemeClr val="tx1"/>
                </a:solidFill>
              </a:rPr>
              <a:t>CRF of a prepared protocol </a:t>
            </a:r>
            <a:r>
              <a:rPr lang="en-US" dirty="0">
                <a:solidFill>
                  <a:schemeClr val="tx1"/>
                </a:solidFill>
              </a:rPr>
              <a:t>from April to August 2017, during the outbreak of </a:t>
            </a:r>
            <a:r>
              <a:rPr lang="en-US" dirty="0" err="1" smtClean="0">
                <a:solidFill>
                  <a:schemeClr val="tx1"/>
                </a:solidFill>
              </a:rPr>
              <a:t>Chikungunya</a:t>
            </a:r>
            <a:r>
              <a:rPr lang="en-US" dirty="0" smtClean="0">
                <a:solidFill>
                  <a:schemeClr val="tx1"/>
                </a:solidFill>
              </a:rPr>
              <a:t> at </a:t>
            </a:r>
            <a:r>
              <a:rPr lang="en-US" b="1" dirty="0" smtClean="0">
                <a:solidFill>
                  <a:schemeClr val="tx1"/>
                </a:solidFill>
              </a:rPr>
              <a:t>Popular Medical College Hospital</a:t>
            </a:r>
            <a:r>
              <a:rPr lang="en-US" dirty="0" smtClean="0">
                <a:solidFill>
                  <a:schemeClr val="tx1"/>
                </a:solidFill>
              </a:rPr>
              <a:t>, Dhaka.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73706" y="5791200"/>
            <a:ext cx="792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‘Recent Clinical Experiences with </a:t>
            </a:r>
            <a:r>
              <a:rPr lang="en-US" sz="1600" b="1" dirty="0" err="1" smtClean="0"/>
              <a:t>Chikungunya</a:t>
            </a:r>
            <a:r>
              <a:rPr lang="en-US" sz="1600" b="1" dirty="0" smtClean="0"/>
              <a:t>’, </a:t>
            </a:r>
            <a:r>
              <a:rPr lang="en-US" sz="1600" b="1" i="1" dirty="0" smtClean="0"/>
              <a:t>Islam </a:t>
            </a:r>
            <a:r>
              <a:rPr lang="en-US" sz="1600" b="1" i="1" dirty="0" err="1" smtClean="0"/>
              <a:t>Quazi</a:t>
            </a:r>
            <a:r>
              <a:rPr lang="en-US" sz="1600" b="1" i="1" dirty="0" smtClean="0"/>
              <a:t> </a:t>
            </a:r>
            <a:r>
              <a:rPr lang="en-US" sz="1600" b="1" i="1" dirty="0" err="1" smtClean="0"/>
              <a:t>Tarikul</a:t>
            </a:r>
            <a:r>
              <a:rPr lang="en-US" sz="1600" b="1" i="1" dirty="0" smtClean="0"/>
              <a:t>, </a:t>
            </a:r>
            <a:r>
              <a:rPr lang="en-US" sz="1600" b="1" i="1" dirty="0" err="1" smtClean="0"/>
              <a:t>Majumder</a:t>
            </a:r>
            <a:r>
              <a:rPr lang="en-US" sz="1600" b="1" i="1" dirty="0" smtClean="0"/>
              <a:t> M, </a:t>
            </a:r>
            <a:r>
              <a:rPr lang="en-US" sz="1600" b="1" i="1" dirty="0" err="1" smtClean="0"/>
              <a:t>Basit</a:t>
            </a:r>
            <a:r>
              <a:rPr lang="en-US" sz="1600" b="1" i="1" dirty="0" smtClean="0"/>
              <a:t> A</a:t>
            </a:r>
            <a:r>
              <a:rPr lang="en-US" sz="1600" b="1" dirty="0" smtClean="0"/>
              <a:t>, Bangladesh J Medicine 2017; 28 : 104-106.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369909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73532168"/>
              </p:ext>
            </p:extLst>
          </p:nvPr>
        </p:nvGraphicFramePr>
        <p:xfrm>
          <a:off x="152400" y="76200"/>
          <a:ext cx="8763000" cy="655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106700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44491970"/>
              </p:ext>
            </p:extLst>
          </p:nvPr>
        </p:nvGraphicFramePr>
        <p:xfrm>
          <a:off x="304800" y="2583"/>
          <a:ext cx="8839200" cy="655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311961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70017615"/>
              </p:ext>
            </p:extLst>
          </p:nvPr>
        </p:nvGraphicFramePr>
        <p:xfrm>
          <a:off x="76200" y="228600"/>
          <a:ext cx="8839200" cy="6477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31947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50796264"/>
              </p:ext>
            </p:extLst>
          </p:nvPr>
        </p:nvGraphicFramePr>
        <p:xfrm>
          <a:off x="76200" y="76200"/>
          <a:ext cx="8839200" cy="6629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988135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380230"/>
              </p:ext>
            </p:extLst>
          </p:nvPr>
        </p:nvGraphicFramePr>
        <p:xfrm>
          <a:off x="228600" y="76200"/>
          <a:ext cx="8686800" cy="6400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96596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54622208"/>
              </p:ext>
            </p:extLst>
          </p:nvPr>
        </p:nvGraphicFramePr>
        <p:xfrm>
          <a:off x="304800" y="228600"/>
          <a:ext cx="8610600" cy="61722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024389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92227449"/>
              </p:ext>
            </p:extLst>
          </p:nvPr>
        </p:nvGraphicFramePr>
        <p:xfrm>
          <a:off x="628650" y="228600"/>
          <a:ext cx="7886700" cy="6248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256715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8567945"/>
              </p:ext>
            </p:extLst>
          </p:nvPr>
        </p:nvGraphicFramePr>
        <p:xfrm>
          <a:off x="304800" y="304800"/>
          <a:ext cx="8458200" cy="6019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35848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84527753"/>
              </p:ext>
            </p:extLst>
          </p:nvPr>
        </p:nvGraphicFramePr>
        <p:xfrm>
          <a:off x="304800" y="152400"/>
          <a:ext cx="8210550" cy="6477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523889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76200"/>
            <a:ext cx="8600017" cy="6450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0489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61631289"/>
              </p:ext>
            </p:extLst>
          </p:nvPr>
        </p:nvGraphicFramePr>
        <p:xfrm>
          <a:off x="152400" y="381000"/>
          <a:ext cx="8763000" cy="6324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97688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48876123"/>
              </p:ext>
            </p:extLst>
          </p:nvPr>
        </p:nvGraphicFramePr>
        <p:xfrm>
          <a:off x="381000" y="152400"/>
          <a:ext cx="8134350" cy="6400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931852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82161278"/>
              </p:ext>
            </p:extLst>
          </p:nvPr>
        </p:nvGraphicFramePr>
        <p:xfrm>
          <a:off x="628650" y="609600"/>
          <a:ext cx="7886700" cy="5715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2827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94593962"/>
              </p:ext>
            </p:extLst>
          </p:nvPr>
        </p:nvGraphicFramePr>
        <p:xfrm>
          <a:off x="304800" y="304800"/>
          <a:ext cx="8382000" cy="6248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20761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0761918"/>
              </p:ext>
            </p:extLst>
          </p:nvPr>
        </p:nvGraphicFramePr>
        <p:xfrm>
          <a:off x="628650" y="457200"/>
          <a:ext cx="7905750" cy="609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064596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59496762"/>
              </p:ext>
            </p:extLst>
          </p:nvPr>
        </p:nvGraphicFramePr>
        <p:xfrm>
          <a:off x="381000" y="381000"/>
          <a:ext cx="8458200" cy="6019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98702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06534336"/>
              </p:ext>
            </p:extLst>
          </p:nvPr>
        </p:nvGraphicFramePr>
        <p:xfrm>
          <a:off x="381000" y="381000"/>
          <a:ext cx="8343900" cy="6172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245874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Take Home Massage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factors associated with the emergence </a:t>
            </a:r>
            <a:r>
              <a:rPr lang="en-US" dirty="0" smtClean="0"/>
              <a:t>and re-emergence </a:t>
            </a:r>
            <a:r>
              <a:rPr lang="en-US" dirty="0"/>
              <a:t>of </a:t>
            </a:r>
            <a:r>
              <a:rPr lang="en-US" dirty="0" err="1"/>
              <a:t>arboviral</a:t>
            </a:r>
            <a:r>
              <a:rPr lang="en-US" dirty="0"/>
              <a:t> diseases are </a:t>
            </a:r>
            <a:r>
              <a:rPr lang="en-US" dirty="0" smtClean="0"/>
              <a:t>complex. </a:t>
            </a:r>
          </a:p>
          <a:p>
            <a:r>
              <a:rPr lang="en-US" b="1" dirty="0" smtClean="0"/>
              <a:t>Collaboration</a:t>
            </a:r>
            <a:r>
              <a:rPr lang="en-US" dirty="0" smtClean="0"/>
              <a:t> among academia </a:t>
            </a:r>
            <a:r>
              <a:rPr lang="en-US" dirty="0"/>
              <a:t>and public health communities is critical in </a:t>
            </a:r>
            <a:r>
              <a:rPr lang="en-US" dirty="0" smtClean="0"/>
              <a:t>efforts to </a:t>
            </a:r>
            <a:r>
              <a:rPr lang="en-US" dirty="0"/>
              <a:t>contain the menace of </a:t>
            </a:r>
            <a:r>
              <a:rPr lang="en-US" dirty="0" err="1"/>
              <a:t>arboviral</a:t>
            </a:r>
            <a:r>
              <a:rPr lang="en-US" dirty="0"/>
              <a:t> diseases </a:t>
            </a:r>
            <a:r>
              <a:rPr lang="en-US" dirty="0" smtClean="0"/>
              <a:t>emergence/ resurgence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06814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762000"/>
            <a:ext cx="8763000" cy="5943599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b="1" dirty="0" smtClean="0"/>
              <a:t>The research </a:t>
            </a:r>
            <a:r>
              <a:rPr lang="en-US" b="1" dirty="0"/>
              <a:t>priorities in this field should encompass:</a:t>
            </a:r>
          </a:p>
          <a:p>
            <a:pPr>
              <a:lnSpc>
                <a:spcPct val="110000"/>
              </a:lnSpc>
            </a:pPr>
            <a:r>
              <a:rPr lang="en-US" b="1" dirty="0"/>
              <a:t>U</a:t>
            </a:r>
            <a:r>
              <a:rPr lang="en-US" b="1" dirty="0" smtClean="0"/>
              <a:t>nderstanding </a:t>
            </a:r>
            <a:r>
              <a:rPr lang="en-US" b="1" dirty="0"/>
              <a:t>environmental factors </a:t>
            </a:r>
            <a:r>
              <a:rPr lang="en-US" dirty="0"/>
              <a:t>which </a:t>
            </a:r>
            <a:r>
              <a:rPr lang="en-US" dirty="0" smtClean="0"/>
              <a:t>facilitate emergence</a:t>
            </a:r>
            <a:r>
              <a:rPr lang="en-US" dirty="0"/>
              <a:t>, maintenance and transmission of these </a:t>
            </a:r>
            <a:r>
              <a:rPr lang="en-US" dirty="0" smtClean="0"/>
              <a:t>diseases</a:t>
            </a:r>
            <a:endParaRPr lang="en-US" dirty="0"/>
          </a:p>
          <a:p>
            <a:pPr>
              <a:lnSpc>
                <a:spcPct val="110000"/>
              </a:lnSpc>
            </a:pPr>
            <a:r>
              <a:rPr lang="en-US" b="1" dirty="0"/>
              <a:t>S</a:t>
            </a:r>
            <a:r>
              <a:rPr lang="en-US" b="1" dirty="0" smtClean="0"/>
              <a:t>tudying </a:t>
            </a:r>
            <a:r>
              <a:rPr lang="en-US" b="1" dirty="0"/>
              <a:t>the evolution of pathogenic </a:t>
            </a:r>
            <a:r>
              <a:rPr lang="en-US" b="1" dirty="0" smtClean="0"/>
              <a:t>infectious </a:t>
            </a:r>
            <a:r>
              <a:rPr lang="en-US" dirty="0" smtClean="0"/>
              <a:t>agents </a:t>
            </a:r>
            <a:r>
              <a:rPr lang="en-US" dirty="0"/>
              <a:t>resulting in changes in infectivity, virulence, </a:t>
            </a:r>
            <a:r>
              <a:rPr lang="en-US" dirty="0" smtClean="0"/>
              <a:t>transmissibility and </a:t>
            </a:r>
            <a:r>
              <a:rPr lang="en-US" dirty="0"/>
              <a:t>adaptations, </a:t>
            </a:r>
            <a:endParaRPr lang="en-US" dirty="0" smtClean="0"/>
          </a:p>
          <a:p>
            <a:pPr>
              <a:lnSpc>
                <a:spcPct val="110000"/>
              </a:lnSpc>
            </a:pPr>
            <a:r>
              <a:rPr lang="en-US" b="1" dirty="0"/>
              <a:t>H</a:t>
            </a:r>
            <a:r>
              <a:rPr lang="en-US" b="1" dirty="0" smtClean="0"/>
              <a:t>ost </a:t>
            </a:r>
            <a:r>
              <a:rPr lang="en-US" b="1" dirty="0"/>
              <a:t>factors </a:t>
            </a:r>
            <a:r>
              <a:rPr lang="en-US" dirty="0"/>
              <a:t>influencing </a:t>
            </a:r>
            <a:r>
              <a:rPr lang="en-US" dirty="0" smtClean="0"/>
              <a:t>emergence of </a:t>
            </a:r>
            <a:r>
              <a:rPr lang="en-US" dirty="0"/>
              <a:t>new infection and </a:t>
            </a:r>
            <a:r>
              <a:rPr lang="en-US" dirty="0" smtClean="0"/>
              <a:t>their transmission;</a:t>
            </a:r>
          </a:p>
        </p:txBody>
      </p:sp>
    </p:spTree>
    <p:extLst>
      <p:ext uri="{BB962C8B-B14F-4D97-AF65-F5344CB8AC3E}">
        <p14:creationId xmlns:p14="http://schemas.microsoft.com/office/powerpoint/2010/main" val="2618697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371600"/>
            <a:ext cx="8763000" cy="4525963"/>
          </a:xfrm>
        </p:spPr>
        <p:txBody>
          <a:bodyPr>
            <a:noAutofit/>
          </a:bodyPr>
          <a:lstStyle/>
          <a:p>
            <a:r>
              <a:rPr lang="en-US" b="1" dirty="0"/>
              <a:t>Development of tools </a:t>
            </a:r>
            <a:r>
              <a:rPr lang="en-US" dirty="0"/>
              <a:t>for diagnosis, management, control and prophylaxis; </a:t>
            </a:r>
          </a:p>
          <a:p>
            <a:r>
              <a:rPr lang="en-US" b="1" dirty="0"/>
              <a:t>Training and infrastructure </a:t>
            </a:r>
            <a:r>
              <a:rPr lang="en-US" dirty="0"/>
              <a:t>for responding to emerging diseases; and</a:t>
            </a:r>
          </a:p>
          <a:p>
            <a:r>
              <a:rPr lang="en-US" b="1" dirty="0"/>
              <a:t>Information sharing </a:t>
            </a:r>
            <a:r>
              <a:rPr lang="en-US" dirty="0"/>
              <a:t>on emerging infections and development of </a:t>
            </a:r>
            <a:r>
              <a:rPr lang="en-US" b="1" dirty="0"/>
              <a:t>research-based evidence</a:t>
            </a:r>
            <a:r>
              <a:rPr lang="en-US" dirty="0"/>
              <a:t> to influence policy modifications with respect to the public health improvement.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9300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Dengue and DHF is endemic in </a:t>
            </a:r>
            <a:r>
              <a:rPr lang="en-US" sz="2800" b="1" dirty="0"/>
              <a:t>more than 100 countries</a:t>
            </a:r>
            <a:r>
              <a:rPr lang="en-US" sz="2800" dirty="0"/>
              <a:t> in the WHO regions of </a:t>
            </a:r>
          </a:p>
          <a:p>
            <a:pPr lvl="1"/>
            <a:r>
              <a:rPr lang="en-US" sz="2400" dirty="0"/>
              <a:t>Africa, </a:t>
            </a:r>
          </a:p>
          <a:p>
            <a:pPr lvl="1"/>
            <a:r>
              <a:rPr lang="en-US" sz="2400" dirty="0"/>
              <a:t>Americas, </a:t>
            </a:r>
          </a:p>
          <a:p>
            <a:pPr lvl="1"/>
            <a:r>
              <a:rPr lang="en-US" sz="2400" dirty="0"/>
              <a:t>Eastern Mediterranean, </a:t>
            </a:r>
          </a:p>
          <a:p>
            <a:pPr lvl="1"/>
            <a:r>
              <a:rPr lang="en-US" sz="2400" dirty="0"/>
              <a:t>South-East Asia and </a:t>
            </a:r>
          </a:p>
          <a:p>
            <a:pPr lvl="1"/>
            <a:r>
              <a:rPr lang="en-US" sz="2400" dirty="0"/>
              <a:t>Western Pacific. </a:t>
            </a:r>
          </a:p>
          <a:p>
            <a:r>
              <a:rPr lang="en-US" sz="2800" b="1" dirty="0"/>
              <a:t>The South-East Asia and Western Pacific regions are the most seriously affected.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9503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685800"/>
            <a:ext cx="8229600" cy="1143000"/>
          </a:xfrm>
        </p:spPr>
        <p:txBody>
          <a:bodyPr>
            <a:noAutofit/>
          </a:bodyPr>
          <a:lstStyle/>
          <a:p>
            <a:r>
              <a:rPr lang="en-US" sz="7800" b="1" dirty="0" smtClean="0">
                <a:latin typeface="Algerian" pitchFamily="82" charset="0"/>
              </a:rPr>
              <a:t>THANK YOU</a:t>
            </a:r>
            <a:endParaRPr lang="en-US" sz="7800" b="1" dirty="0">
              <a:latin typeface="Algerian" pitchFamily="82" charset="0"/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43000" y="1752600"/>
            <a:ext cx="6730919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1992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843</TotalTime>
  <Words>1926</Words>
  <Application>Microsoft Office PowerPoint</Application>
  <PresentationFormat>On-screen Show (4:3)</PresentationFormat>
  <Paragraphs>361</Paragraphs>
  <Slides>90</Slides>
  <Notes>1</Notes>
  <HiddenSlides>1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90</vt:i4>
      </vt:variant>
    </vt:vector>
  </HeadingPairs>
  <TitlesOfParts>
    <vt:vector size="103" baseType="lpstr">
      <vt:lpstr>Algerian</vt:lpstr>
      <vt:lpstr>Angsana New</vt:lpstr>
      <vt:lpstr>Arial</vt:lpstr>
      <vt:lpstr>Arial Black</vt:lpstr>
      <vt:lpstr>Calibri</vt:lpstr>
      <vt:lpstr>Cambria</vt:lpstr>
      <vt:lpstr>Comic Sans MS</vt:lpstr>
      <vt:lpstr>Cordia New</vt:lpstr>
      <vt:lpstr>Symbol</vt:lpstr>
      <vt:lpstr>Times New Roman</vt:lpstr>
      <vt:lpstr>Wingdings</vt:lpstr>
      <vt:lpstr>Office Theme</vt:lpstr>
      <vt:lpstr>Slide</vt:lpstr>
      <vt:lpstr>Emerging and Re emerging Arbovirus Infection in Bangladesh</vt:lpstr>
      <vt:lpstr>PowerPoint Presentation</vt:lpstr>
      <vt:lpstr>Flaviviridae </vt:lpstr>
      <vt:lpstr>Classification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Arboviruses</vt:lpstr>
      <vt:lpstr>Arboviruses</vt:lpstr>
      <vt:lpstr>Evolution</vt:lpstr>
      <vt:lpstr>PowerPoint Presentation</vt:lpstr>
      <vt:lpstr>Clinical triad of flavivirus</vt:lpstr>
      <vt:lpstr>How flaviviruses spread? </vt:lpstr>
      <vt:lpstr>PowerPoint Presentation</vt:lpstr>
      <vt:lpstr>PowerPoint Presentation</vt:lpstr>
      <vt:lpstr>BANGLADESH   Dengue  Zika  Chikungunya</vt:lpstr>
      <vt:lpstr>DENGUE</vt:lpstr>
      <vt:lpstr>PowerPoint Presentation</vt:lpstr>
      <vt:lpstr>Dengue and dengue hemorrhagic fever: Key facts ( Global)</vt:lpstr>
      <vt:lpstr>PowerPoint Presentation</vt:lpstr>
      <vt:lpstr>Dengue and dengue hemorrhagic fever: Key facts ( Global)</vt:lpstr>
      <vt:lpstr>Dengue and dengue hemorrhagic fever: Key facts</vt:lpstr>
      <vt:lpstr>Climate change and its impact on dengue disease burden</vt:lpstr>
      <vt:lpstr>PowerPoint Presentation</vt:lpstr>
      <vt:lpstr>PowerPoint Presentation</vt:lpstr>
      <vt:lpstr>PowerPoint Presentation</vt:lpstr>
      <vt:lpstr>PowerPoint Presentation</vt:lpstr>
      <vt:lpstr>DENGUE</vt:lpstr>
      <vt:lpstr>Structure</vt:lpstr>
      <vt:lpstr>PowerPoint Presentation</vt:lpstr>
      <vt:lpstr>PowerPoint Presentation</vt:lpstr>
      <vt:lpstr>Clinical features of dengue infection</vt:lpstr>
      <vt:lpstr>PowerPoint Presentation</vt:lpstr>
      <vt:lpstr>Expanded dengue syndrome (Unusual or atypical manifestations)</vt:lpstr>
      <vt:lpstr>PowerPoint Presentation</vt:lpstr>
      <vt:lpstr>ZIKA VIRUS</vt:lpstr>
      <vt:lpstr>PowerPoint Presentation</vt:lpstr>
      <vt:lpstr>Zika virus (Zika)</vt:lpstr>
      <vt:lpstr>Zika-Affected Areas</vt:lpstr>
      <vt:lpstr>PowerPoint Presentation</vt:lpstr>
      <vt:lpstr>Zika virus clinical disease course and outcomes</vt:lpstr>
      <vt:lpstr>Incubation and viremia</vt:lpstr>
      <vt:lpstr>Symptoms</vt:lpstr>
      <vt:lpstr>PowerPoint Presentation</vt:lpstr>
      <vt:lpstr>PowerPoint Presentation</vt:lpstr>
      <vt:lpstr>CHIKUNGUNYA</vt:lpstr>
      <vt:lpstr>PowerPoint Presentation</vt:lpstr>
      <vt:lpstr>PowerPoint Presentation</vt:lpstr>
      <vt:lpstr> MODE OF TRANSMISSION</vt:lpstr>
      <vt:lpstr>PowerPoint Presentation</vt:lpstr>
      <vt:lpstr>Sign and Symptoms (phases):</vt:lpstr>
      <vt:lpstr>PowerPoint Presentation</vt:lpstr>
      <vt:lpstr>Rare But Serious Complications:</vt:lpstr>
      <vt:lpstr>High Risk Group:</vt:lpstr>
      <vt:lpstr>Investigations:</vt:lpstr>
      <vt:lpstr>PowerPoint Presentation</vt:lpstr>
      <vt:lpstr>Diagnostic challenges in Chikungunya</vt:lpstr>
      <vt:lpstr>Chikungunya in Bangladesh </vt:lpstr>
      <vt:lpstr>PowerPoint Presentation</vt:lpstr>
      <vt:lpstr>PowerPoint Presentation</vt:lpstr>
      <vt:lpstr>PowerPoint Presentation</vt:lpstr>
      <vt:lpstr>Number of cases of  probable Chikungunya and post Chikungunya arthropathy in different Medical College Hospitals</vt:lpstr>
      <vt:lpstr>Clinical features: Zika virus compared to dengue and chikungunya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Take Home Massage</vt:lpstr>
      <vt:lpstr>PowerPoint Presentation</vt:lpstr>
      <vt:lpstr>PowerPoint Presentation</vt:lpstr>
      <vt:lpstr>THANK YOU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Dr. Tarik</cp:lastModifiedBy>
  <cp:revision>206</cp:revision>
  <dcterms:created xsi:type="dcterms:W3CDTF">2006-08-16T00:00:00Z</dcterms:created>
  <dcterms:modified xsi:type="dcterms:W3CDTF">2017-10-31T07:18:45Z</dcterms:modified>
</cp:coreProperties>
</file>